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772" r:id="rId3"/>
    <p:sldId id="770" r:id="rId4"/>
    <p:sldId id="777" r:id="rId5"/>
    <p:sldId id="787" r:id="rId6"/>
    <p:sldId id="788" r:id="rId7"/>
    <p:sldId id="778" r:id="rId8"/>
    <p:sldId id="779" r:id="rId9"/>
    <p:sldId id="780" r:id="rId10"/>
    <p:sldId id="781" r:id="rId11"/>
    <p:sldId id="783" r:id="rId12"/>
    <p:sldId id="782" r:id="rId13"/>
    <p:sldId id="785" r:id="rId14"/>
    <p:sldId id="786" r:id="rId15"/>
    <p:sldId id="776" r:id="rId16"/>
    <p:sldId id="784" r:id="rId17"/>
    <p:sldId id="789" r:id="rId18"/>
    <p:sldId id="79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3C0C"/>
    <a:srgbClr val="571419"/>
    <a:srgbClr val="FFFFFF"/>
    <a:srgbClr val="DAA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60"/>
  </p:normalViewPr>
  <p:slideViewPr>
    <p:cSldViewPr snapToGrid="0">
      <p:cViewPr varScale="1">
        <p:scale>
          <a:sx n="31" d="100"/>
          <a:sy n="31" d="100"/>
        </p:scale>
        <p:origin x="90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C24A4-D600-4EA1-8B95-4466A6CC1AC3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EDEE1-0A29-4299-A3B1-B33F7C88DD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87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342900" rtl="0" eaLnBrk="1" fontAlgn="auto" latinLnBrk="0" hangingPunct="0">
              <a:lnSpc>
                <a:spcPts val="5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CE9A0-32E3-4BB0-8BD8-FD9415FF7285}" type="slidenum"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pPr marL="0" marR="0" lvl="0" indent="0" algn="l" defTabSz="342900" rtl="0" eaLnBrk="1" fontAlgn="auto" latinLnBrk="0" hangingPunct="0">
                <a:lnSpc>
                  <a:spcPts val="5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"/>
              <a:cs typeface="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8300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342900" rtl="0" eaLnBrk="1" fontAlgn="auto" latinLnBrk="0" hangingPunct="0">
              <a:lnSpc>
                <a:spcPts val="5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CE9A0-32E3-4BB0-8BD8-FD9415FF7285}" type="slidenum"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pPr marL="0" marR="0" lvl="0" indent="0" algn="l" defTabSz="342900" rtl="0" eaLnBrk="1" fontAlgn="auto" latinLnBrk="0" hangingPunct="0">
                <a:lnSpc>
                  <a:spcPts val="5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"/>
              <a:cs typeface="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9513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342900" rtl="0" eaLnBrk="1" fontAlgn="auto" latinLnBrk="0" hangingPunct="0">
              <a:lnSpc>
                <a:spcPts val="5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CE9A0-32E3-4BB0-8BD8-FD9415FF7285}" type="slidenum"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pPr marL="0" marR="0" lvl="0" indent="0" algn="l" defTabSz="342900" rtl="0" eaLnBrk="1" fontAlgn="auto" latinLnBrk="0" hangingPunct="0">
                <a:lnSpc>
                  <a:spcPts val="5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"/>
              <a:cs typeface="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0286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342900" rtl="0" eaLnBrk="1" fontAlgn="auto" latinLnBrk="0" hangingPunct="0">
              <a:lnSpc>
                <a:spcPts val="5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CE9A0-32E3-4BB0-8BD8-FD9415FF7285}" type="slidenum"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pPr marL="0" marR="0" lvl="0" indent="0" algn="l" defTabSz="342900" rtl="0" eaLnBrk="1" fontAlgn="auto" latinLnBrk="0" hangingPunct="0">
                <a:lnSpc>
                  <a:spcPts val="5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"/>
              <a:cs typeface="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5271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342900" rtl="0" eaLnBrk="1" fontAlgn="auto" latinLnBrk="0" hangingPunct="0">
              <a:lnSpc>
                <a:spcPts val="5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CE9A0-32E3-4BB0-8BD8-FD9415FF7285}" type="slidenum"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pPr marL="0" marR="0" lvl="0" indent="0" algn="l" defTabSz="342900" rtl="0" eaLnBrk="1" fontAlgn="auto" latinLnBrk="0" hangingPunct="0">
                <a:lnSpc>
                  <a:spcPts val="5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"/>
              <a:cs typeface="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6367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342900" rtl="0" eaLnBrk="1" fontAlgn="auto" latinLnBrk="0" hangingPunct="0">
              <a:lnSpc>
                <a:spcPts val="5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CE9A0-32E3-4BB0-8BD8-FD9415FF7285}" type="slidenum"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pPr marL="0" marR="0" lvl="0" indent="0" algn="l" defTabSz="342900" rtl="0" eaLnBrk="1" fontAlgn="auto" latinLnBrk="0" hangingPunct="0">
                <a:lnSpc>
                  <a:spcPts val="5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"/>
              <a:cs typeface="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8846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342900" rtl="0" eaLnBrk="1" fontAlgn="auto" latinLnBrk="0" hangingPunct="0">
              <a:lnSpc>
                <a:spcPts val="5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CE9A0-32E3-4BB0-8BD8-FD9415FF7285}" type="slidenum"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pPr marL="0" marR="0" lvl="0" indent="0" algn="l" defTabSz="342900" rtl="0" eaLnBrk="1" fontAlgn="auto" latinLnBrk="0" hangingPunct="0">
                <a:lnSpc>
                  <a:spcPts val="5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"/>
              <a:cs typeface="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4236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342900" rtl="0" eaLnBrk="1" fontAlgn="auto" latinLnBrk="0" hangingPunct="0">
              <a:lnSpc>
                <a:spcPts val="5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CE9A0-32E3-4BB0-8BD8-FD9415FF7285}" type="slidenum"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pPr marL="0" marR="0" lvl="0" indent="0" algn="l" defTabSz="342900" rtl="0" eaLnBrk="1" fontAlgn="auto" latinLnBrk="0" hangingPunct="0">
                <a:lnSpc>
                  <a:spcPts val="5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"/>
              <a:cs typeface="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4149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342900" rtl="0" eaLnBrk="1" fontAlgn="auto" latinLnBrk="0" hangingPunct="0">
              <a:lnSpc>
                <a:spcPts val="5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CE9A0-32E3-4BB0-8BD8-FD9415FF7285}" type="slidenum"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pPr marL="0" marR="0" lvl="0" indent="0" algn="l" defTabSz="342900" rtl="0" eaLnBrk="1" fontAlgn="auto" latinLnBrk="0" hangingPunct="0">
                <a:lnSpc>
                  <a:spcPts val="5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"/>
              <a:cs typeface="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0910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342900" rtl="0" eaLnBrk="1" fontAlgn="auto" latinLnBrk="0" hangingPunct="0">
              <a:lnSpc>
                <a:spcPts val="5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CE9A0-32E3-4BB0-8BD8-FD9415FF7285}" type="slidenum"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pPr marL="0" marR="0" lvl="0" indent="0" algn="l" defTabSz="342900" rtl="0" eaLnBrk="1" fontAlgn="auto" latinLnBrk="0" hangingPunct="0">
                <a:lnSpc>
                  <a:spcPts val="5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"/>
              <a:cs typeface="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1962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342900" rtl="0" eaLnBrk="1" fontAlgn="auto" latinLnBrk="0" hangingPunct="0">
              <a:lnSpc>
                <a:spcPts val="5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CE9A0-32E3-4BB0-8BD8-FD9415FF7285}" type="slidenum"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pPr marL="0" marR="0" lvl="0" indent="0" algn="l" defTabSz="342900" rtl="0" eaLnBrk="1" fontAlgn="auto" latinLnBrk="0" hangingPunct="0">
                <a:lnSpc>
                  <a:spcPts val="5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"/>
              <a:cs typeface="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4408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342900" rtl="0" eaLnBrk="1" fontAlgn="auto" latinLnBrk="0" hangingPunct="0">
              <a:lnSpc>
                <a:spcPts val="5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CE9A0-32E3-4BB0-8BD8-FD9415FF7285}" type="slidenum"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pPr marL="0" marR="0" lvl="0" indent="0" algn="l" defTabSz="342900" rtl="0" eaLnBrk="1" fontAlgn="auto" latinLnBrk="0" hangingPunct="0">
                <a:lnSpc>
                  <a:spcPts val="5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"/>
              <a:cs typeface="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9275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342900" rtl="0" eaLnBrk="1" fontAlgn="auto" latinLnBrk="0" hangingPunct="0">
              <a:lnSpc>
                <a:spcPts val="5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CE9A0-32E3-4BB0-8BD8-FD9415FF7285}" type="slidenum"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Arial"/>
              </a:rPr>
              <a:pPr marL="0" marR="0" lvl="0" indent="0" algn="l" defTabSz="342900" rtl="0" eaLnBrk="1" fontAlgn="auto" latinLnBrk="0" hangingPunct="0">
                <a:lnSpc>
                  <a:spcPts val="5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"/>
              <a:cs typeface="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812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D56FF1-897F-41F2-8181-5F1E1DE15B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saturation sa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25"/>
          <a:stretch/>
        </p:blipFill>
        <p:spPr>
          <a:xfrm>
            <a:off x="0" y="1"/>
            <a:ext cx="12201181" cy="68687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B4527E-7290-4D3C-AFDB-CEA923D02AF1}"/>
              </a:ext>
            </a:extLst>
          </p:cNvPr>
          <p:cNvSpPr txBox="1"/>
          <p:nvPr userDrawn="1"/>
        </p:nvSpPr>
        <p:spPr>
          <a:xfrm>
            <a:off x="10183562" y="6518821"/>
            <a:ext cx="1952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571419"/>
                </a:solidFill>
                <a:latin typeface="Rubik" pitchFamily="2" charset="-79"/>
                <a:cs typeface="Rubik" pitchFamily="2" charset="-79"/>
              </a:rPr>
              <a:t>@EltonStoneman</a:t>
            </a:r>
            <a:endParaRPr lang="en-GB" sz="1600" b="1">
              <a:solidFill>
                <a:srgbClr val="571419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43CD8E-3AF2-4CB6-9A4A-D4A504056BE4}"/>
              </a:ext>
            </a:extLst>
          </p:cNvPr>
          <p:cNvSpPr txBox="1"/>
          <p:nvPr userDrawn="1"/>
        </p:nvSpPr>
        <p:spPr>
          <a:xfrm>
            <a:off x="7662802" y="6519446"/>
            <a:ext cx="2287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571419"/>
                </a:solidFill>
                <a:latin typeface="Rubik" pitchFamily="2" charset="-79"/>
                <a:cs typeface="Rubik" pitchFamily="2" charset="-79"/>
              </a:rPr>
              <a:t>eltons.show/ecs-m1</a:t>
            </a:r>
            <a:endParaRPr lang="en-GB" sz="1600" b="1">
              <a:solidFill>
                <a:srgbClr val="571419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8875C7-202F-4008-A662-CA58CF96F6BE}"/>
              </a:ext>
            </a:extLst>
          </p:cNvPr>
          <p:cNvSpPr/>
          <p:nvPr userDrawn="1"/>
        </p:nvSpPr>
        <p:spPr>
          <a:xfrm>
            <a:off x="93142" y="159714"/>
            <a:ext cx="3801527" cy="3185999"/>
          </a:xfrm>
          <a:prstGeom prst="rect">
            <a:avLst/>
          </a:prstGeom>
          <a:solidFill>
            <a:srgbClr val="FFFFFF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B24475-3CEB-4761-B719-747AA25BD26A}"/>
              </a:ext>
            </a:extLst>
          </p:cNvPr>
          <p:cNvSpPr/>
          <p:nvPr userDrawn="1"/>
        </p:nvSpPr>
        <p:spPr>
          <a:xfrm>
            <a:off x="4025281" y="159713"/>
            <a:ext cx="8073580" cy="640195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2542FE-69C9-410C-A7B5-F13C38B8B4E8}"/>
              </a:ext>
            </a:extLst>
          </p:cNvPr>
          <p:cNvSpPr/>
          <p:nvPr userDrawn="1"/>
        </p:nvSpPr>
        <p:spPr>
          <a:xfrm>
            <a:off x="93142" y="3429001"/>
            <a:ext cx="3801527" cy="3132668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</p:spTree>
    <p:extLst>
      <p:ext uri="{BB962C8B-B14F-4D97-AF65-F5344CB8AC3E}">
        <p14:creationId xmlns:p14="http://schemas.microsoft.com/office/powerpoint/2010/main" val="321506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A536CB-8208-484A-B2A0-85E174838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saturation sa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25"/>
          <a:stretch/>
        </p:blipFill>
        <p:spPr>
          <a:xfrm>
            <a:off x="0" y="1"/>
            <a:ext cx="12201181" cy="68687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193CB0-640E-44F4-880A-5DE8F387AF67}"/>
              </a:ext>
            </a:extLst>
          </p:cNvPr>
          <p:cNvSpPr txBox="1"/>
          <p:nvPr userDrawn="1"/>
        </p:nvSpPr>
        <p:spPr>
          <a:xfrm>
            <a:off x="10183562" y="6518821"/>
            <a:ext cx="1952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571419"/>
                </a:solidFill>
                <a:latin typeface="Rubik" pitchFamily="2" charset="-79"/>
                <a:cs typeface="Rubik" pitchFamily="2" charset="-79"/>
              </a:rPr>
              <a:t>@EltonStoneman</a:t>
            </a:r>
            <a:endParaRPr lang="en-GB" sz="1600" b="1">
              <a:solidFill>
                <a:srgbClr val="571419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AFB76D-5BB4-49AA-AFC4-CE767FEC5E2D}"/>
              </a:ext>
            </a:extLst>
          </p:cNvPr>
          <p:cNvSpPr txBox="1"/>
          <p:nvPr userDrawn="1"/>
        </p:nvSpPr>
        <p:spPr>
          <a:xfrm>
            <a:off x="7662802" y="6519446"/>
            <a:ext cx="2287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571419"/>
                </a:solidFill>
                <a:latin typeface="Rubik" pitchFamily="2" charset="-79"/>
                <a:cs typeface="Rubik" pitchFamily="2" charset="-79"/>
              </a:rPr>
              <a:t>eltons.show/ecs-m1</a:t>
            </a:r>
            <a:endParaRPr lang="en-GB" sz="1600" b="1">
              <a:solidFill>
                <a:srgbClr val="571419"/>
              </a:solidFill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5407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9D70C4-C5AD-4FE8-B694-56D2A381DA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saturation sa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25"/>
          <a:stretch/>
        </p:blipFill>
        <p:spPr>
          <a:xfrm>
            <a:off x="0" y="1"/>
            <a:ext cx="12201181" cy="6868731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92EDEC-22DC-44EA-A7DE-6224D3654EF8}"/>
              </a:ext>
            </a:extLst>
          </p:cNvPr>
          <p:cNvSpPr txBox="1"/>
          <p:nvPr userDrawn="1"/>
        </p:nvSpPr>
        <p:spPr>
          <a:xfrm>
            <a:off x="10183562" y="6518821"/>
            <a:ext cx="1952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571419"/>
                </a:solidFill>
                <a:latin typeface="Rubik" pitchFamily="2" charset="-79"/>
                <a:cs typeface="Rubik" pitchFamily="2" charset="-79"/>
              </a:rPr>
              <a:t>@EltonStoneman</a:t>
            </a:r>
            <a:endParaRPr lang="en-GB" sz="1600" b="1">
              <a:solidFill>
                <a:srgbClr val="571419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0C546-583E-428C-B335-213D2714FB9E}"/>
              </a:ext>
            </a:extLst>
          </p:cNvPr>
          <p:cNvSpPr txBox="1"/>
          <p:nvPr userDrawn="1"/>
        </p:nvSpPr>
        <p:spPr>
          <a:xfrm>
            <a:off x="7662802" y="6519446"/>
            <a:ext cx="2287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571419"/>
                </a:solidFill>
                <a:latin typeface="Rubik" pitchFamily="2" charset="-79"/>
                <a:cs typeface="Rubik" pitchFamily="2" charset="-79"/>
              </a:rPr>
              <a:t>eltons.show/ecs-m1</a:t>
            </a:r>
            <a:endParaRPr lang="en-GB" sz="1600" b="1">
              <a:solidFill>
                <a:srgbClr val="571419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8875C7-202F-4008-A662-CA58CF96F6BE}"/>
              </a:ext>
            </a:extLst>
          </p:cNvPr>
          <p:cNvSpPr/>
          <p:nvPr userDrawn="1"/>
        </p:nvSpPr>
        <p:spPr>
          <a:xfrm>
            <a:off x="93142" y="159714"/>
            <a:ext cx="3801527" cy="3185999"/>
          </a:xfrm>
          <a:prstGeom prst="rect">
            <a:avLst/>
          </a:prstGeom>
          <a:solidFill>
            <a:srgbClr val="FFFFFF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2542FE-69C9-410C-A7B5-F13C38B8B4E8}"/>
              </a:ext>
            </a:extLst>
          </p:cNvPr>
          <p:cNvSpPr/>
          <p:nvPr userDrawn="1"/>
        </p:nvSpPr>
        <p:spPr>
          <a:xfrm>
            <a:off x="93142" y="3429001"/>
            <a:ext cx="3801527" cy="3132668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29"/>
          </a:p>
        </p:txBody>
      </p:sp>
    </p:spTree>
    <p:extLst>
      <p:ext uri="{BB962C8B-B14F-4D97-AF65-F5344CB8AC3E}">
        <p14:creationId xmlns:p14="http://schemas.microsoft.com/office/powerpoint/2010/main" val="148140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9D632C-9116-497B-9F05-41CFE15B3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3A23A-C167-42FD-83B8-E5E60D42A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2CFF3-2A46-4A4F-A1C4-D8DD5EBBC3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E0AEB-3747-4512-A8AD-DCE7B34EEF0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DB94F-95CF-40EF-B149-7754D1CB6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EC6E9-3E7A-49DA-A095-269129973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E8E0F-E93E-489A-A425-2DA689732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53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5AF0053F-4205-439F-B829-BA821FBF0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4"/>
              <a:t>02/02/2021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F5E47AF5-717D-4266-AED6-9E8EB8D80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4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3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24.svg"/><Relationship Id="rId4" Type="http://schemas.openxmlformats.org/officeDocument/2006/relationships/image" Target="../media/image3.sv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11" Type="http://schemas.openxmlformats.org/officeDocument/2006/relationships/image" Target="../media/image33.sv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sv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5.svg"/><Relationship Id="rId4" Type="http://schemas.openxmlformats.org/officeDocument/2006/relationships/image" Target="../media/image3.sv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19.svg"/><Relationship Id="rId4" Type="http://schemas.openxmlformats.org/officeDocument/2006/relationships/image" Target="../media/image3.sv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3.sv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3FF03-CA86-417B-B9BB-BAA84B1E6B1B}"/>
              </a:ext>
            </a:extLst>
          </p:cNvPr>
          <p:cNvSpPr txBox="1">
            <a:spLocks/>
          </p:cNvSpPr>
          <p:nvPr/>
        </p:nvSpPr>
        <p:spPr>
          <a:xfrm>
            <a:off x="8467" y="1608667"/>
            <a:ext cx="12192000" cy="3708400"/>
          </a:xfrm>
          <a:prstGeom prst="rect">
            <a:avLst/>
          </a:prstGeom>
          <a:solidFill>
            <a:srgbClr val="FFFFFF">
              <a:alpha val="58824"/>
            </a:srgbClr>
          </a:solidFill>
        </p:spPr>
        <p:txBody>
          <a:bodyPr vert="horz" lIns="121920" tIns="60960" rIns="121920" bIns="60960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54">
              <a:lnSpc>
                <a:spcPct val="100000"/>
              </a:lnSpc>
              <a:defRPr/>
            </a:pPr>
            <a:r>
              <a:rPr lang="en-GB" sz="6400">
                <a:solidFill>
                  <a:srgbClr val="571419"/>
                </a:solidFill>
                <a:latin typeface="Rubik ExtraBold" pitchFamily="2" charset="-79"/>
                <a:cs typeface="Rubik ExtraBold" pitchFamily="2" charset="-79"/>
              </a:rPr>
              <a:t>Into the Service Mesh</a:t>
            </a:r>
          </a:p>
        </p:txBody>
      </p:sp>
    </p:spTree>
    <p:extLst>
      <p:ext uri="{BB962C8B-B14F-4D97-AF65-F5344CB8AC3E}">
        <p14:creationId xmlns:p14="http://schemas.microsoft.com/office/powerpoint/2010/main" val="2621072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663964A9-7CD3-4B75-B57F-6C6297199717}"/>
              </a:ext>
            </a:extLst>
          </p:cNvPr>
          <p:cNvSpPr txBox="1"/>
          <p:nvPr/>
        </p:nvSpPr>
        <p:spPr>
          <a:xfrm>
            <a:off x="-115480" y="3608254"/>
            <a:ext cx="3879179" cy="2436373"/>
          </a:xfrm>
          <a:prstGeom prst="rect">
            <a:avLst/>
          </a:prstGeom>
          <a:noFill/>
        </p:spPr>
        <p:txBody>
          <a:bodyPr wrap="none" lIns="96000" rIns="96000" rtlCol="0">
            <a:spAutoFit/>
          </a:bodyPr>
          <a:lstStyle/>
          <a:p>
            <a:pPr marL="457189" indent="-287993">
              <a:lnSpc>
                <a:spcPct val="200000"/>
              </a:lnSpc>
              <a:buFont typeface="Rubik" pitchFamily="2" charset="-79"/>
              <a:buChar char="›"/>
            </a:pPr>
            <a:r>
              <a:rPr lang="en-US" sz="2667">
                <a:solidFill>
                  <a:srgbClr val="571419"/>
                </a:solidFill>
                <a:latin typeface="Rubik" pitchFamily="2" charset="-79"/>
                <a:cs typeface="Rubik" pitchFamily="2" charset="-79"/>
              </a:rPr>
              <a:t>Complex config</a:t>
            </a:r>
          </a:p>
          <a:p>
            <a:pPr marL="457189" indent="-287993">
              <a:lnSpc>
                <a:spcPct val="200000"/>
              </a:lnSpc>
              <a:buFont typeface="Rubik" pitchFamily="2" charset="-79"/>
              <a:buChar char="›"/>
            </a:pPr>
            <a:r>
              <a:rPr lang="en-US" sz="2667">
                <a:solidFill>
                  <a:srgbClr val="571419"/>
                </a:solidFill>
                <a:latin typeface="Rubik" pitchFamily="2" charset="-79"/>
                <a:cs typeface="Rubik" pitchFamily="2" charset="-79"/>
              </a:rPr>
              <a:t>Sidecar setup</a:t>
            </a:r>
          </a:p>
          <a:p>
            <a:pPr marL="457189" indent="-287993">
              <a:lnSpc>
                <a:spcPct val="200000"/>
              </a:lnSpc>
              <a:buFont typeface="Rubik" pitchFamily="2" charset="-79"/>
              <a:buChar char="›"/>
            </a:pPr>
            <a:r>
              <a:rPr lang="en-US" sz="2667">
                <a:solidFill>
                  <a:srgbClr val="571419"/>
                </a:solidFill>
                <a:latin typeface="Rubik" pitchFamily="2" charset="-79"/>
                <a:cs typeface="Rubik" pitchFamily="2" charset="-79"/>
              </a:rPr>
              <a:t>Envoy configuration</a:t>
            </a:r>
            <a:endParaRPr lang="en-US" sz="2667">
              <a:solidFill>
                <a:schemeClr val="accent1">
                  <a:lumMod val="20000"/>
                  <a:lumOff val="80000"/>
                </a:schemeClr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188743-670C-465F-A36D-4B1A7DF28049}"/>
              </a:ext>
            </a:extLst>
          </p:cNvPr>
          <p:cNvSpPr txBox="1"/>
          <p:nvPr/>
        </p:nvSpPr>
        <p:spPr>
          <a:xfrm>
            <a:off x="4031671" y="155013"/>
            <a:ext cx="3865421" cy="5229788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>
            <a:noAutofit/>
          </a:bodyPr>
          <a:lstStyle/>
          <a:p>
            <a:r>
              <a:rPr lang="en-GB" sz="1600" b="0" i="1">
                <a:solidFill>
                  <a:srgbClr val="AAAAAA"/>
                </a:solidFill>
                <a:effectLst/>
                <a:latin typeface="Consolas" panose="020B0609020204030204" pitchFamily="49" charset="0"/>
              </a:rPr>
              <a:t># ...</a:t>
            </a:r>
            <a:endParaRPr lang="en-GB" sz="1600" b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spec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:</a:t>
            </a:r>
            <a:endParaRPr lang="en-GB" sz="1600" b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GB" sz="1600" b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containers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:</a:t>
            </a:r>
            <a:endParaRPr lang="en-GB" sz="1600" b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sz="1600" b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sz="1600" b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app</a:t>
            </a:r>
            <a:endParaRPr lang="en-GB" sz="1600" b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GB" sz="1600" b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image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sz="1600" b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service1</a:t>
            </a:r>
            <a:endParaRPr lang="en-GB" sz="1600" b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GB" sz="1600" b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env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:</a:t>
            </a:r>
            <a:endParaRPr lang="en-GB" sz="1600" b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      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sz="1600" b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sz="1600" b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TARGET_HOST</a:t>
            </a:r>
            <a:endParaRPr lang="en-GB" sz="1600" b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        </a:t>
            </a:r>
            <a:r>
              <a:rPr lang="en-GB" sz="1600" b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sz="1600" b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localhost:9000</a:t>
            </a:r>
            <a:endParaRPr lang="en-GB" sz="1600" b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sz="1600" b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sz="1600" b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proxy</a:t>
            </a:r>
            <a:endParaRPr lang="en-GB" sz="1600" b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GB" sz="1600" b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image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sz="1600" b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service1-proxy</a:t>
            </a:r>
            <a:endParaRPr lang="en-GB" sz="1600" b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GB" sz="1600" b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ports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:</a:t>
            </a:r>
            <a:endParaRPr lang="en-GB" sz="1600" b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sz="1600" b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containerPort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sz="1600" b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8000</a:t>
            </a:r>
            <a:endParaRPr lang="en-GB" sz="1600" b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         </a:t>
            </a:r>
            <a:r>
              <a:rPr lang="en-GB" sz="1600" b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sz="1600" b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proxy</a:t>
            </a:r>
            <a:endParaRPr lang="en-GB" sz="1600" b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3EFED2-5610-4DD4-839F-5BCE9236624F}"/>
              </a:ext>
            </a:extLst>
          </p:cNvPr>
          <p:cNvSpPr txBox="1"/>
          <p:nvPr/>
        </p:nvSpPr>
        <p:spPr>
          <a:xfrm>
            <a:off x="7984834" y="155013"/>
            <a:ext cx="4101069" cy="6393570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>
            <a:noAutofit/>
          </a:bodyPr>
          <a:lstStyle/>
          <a:p>
            <a:r>
              <a:rPr lang="en-GB" sz="1600" b="0" i="1">
                <a:solidFill>
                  <a:srgbClr val="AAAAAA"/>
                </a:solidFill>
                <a:effectLst/>
                <a:latin typeface="Consolas" panose="020B0609020204030204" pitchFamily="49" charset="0"/>
              </a:rPr>
              <a:t># ...</a:t>
            </a:r>
            <a:endParaRPr lang="en-GB" sz="1600" b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sz="1600" b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sz="1600" b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service2</a:t>
            </a:r>
            <a:endParaRPr lang="en-GB" sz="1600" b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GB" sz="1600" b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connect_timeout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sz="1600" b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0.250s</a:t>
            </a:r>
            <a:endParaRPr lang="en-GB" sz="1600" b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GB" sz="1600" b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sz="1600" b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strict_dns</a:t>
            </a:r>
            <a:endParaRPr lang="en-GB" sz="1600" b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GB" sz="1600" b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lb_policy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sz="1600" b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round_robin</a:t>
            </a:r>
          </a:p>
          <a:p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GB" sz="1600" b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load_assignment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:</a:t>
            </a:r>
            <a:endParaRPr lang="en-GB" sz="1600" b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GB" sz="1600" b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cluster_name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sz="1600" b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service2</a:t>
            </a:r>
            <a:endParaRPr lang="en-GB" sz="1600" b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GB" sz="1600" b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endpoints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:</a:t>
            </a:r>
            <a:endParaRPr lang="en-GB" sz="1600" b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sz="1600" b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lb_endpoints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:</a:t>
            </a:r>
            <a:endParaRPr lang="en-GB" sz="1600" b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         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sz="1600" b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endpoint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:</a:t>
            </a:r>
            <a:endParaRPr lang="en-GB" sz="1600" b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             </a:t>
            </a:r>
            <a:r>
              <a:rPr lang="en-GB" sz="1600" b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:</a:t>
            </a:r>
            <a:endParaRPr lang="en-GB" sz="1600" b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               </a:t>
            </a:r>
            <a:r>
              <a:rPr lang="en-GB" sz="1600" b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socket_address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:</a:t>
            </a:r>
            <a:endParaRPr lang="en-GB" sz="1600" b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                 </a:t>
            </a:r>
            <a:r>
              <a:rPr lang="en-GB" sz="1600" b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sz="1600" b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service2</a:t>
            </a:r>
            <a:endParaRPr lang="en-GB" sz="1600" b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                 </a:t>
            </a:r>
            <a:r>
              <a:rPr lang="en-GB" sz="1600" b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port_value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sz="1600" b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8000</a:t>
            </a:r>
            <a:endParaRPr lang="en-GB" sz="1600" b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sz="1600" b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sz="1600" b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jaeger</a:t>
            </a:r>
            <a:endParaRPr lang="en-GB" sz="1600" b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GB" sz="1600" b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connect_timeout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sz="1600" b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1s</a:t>
            </a:r>
            <a:endParaRPr lang="en-GB" sz="1600" b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GB" sz="1600" b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sz="1600" b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strict_dns</a:t>
            </a:r>
            <a:endParaRPr lang="en-GB" sz="1600" b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GB" sz="1600" b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lb_policy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sz="1600" b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round_robin</a:t>
            </a:r>
            <a:endParaRPr lang="en-GB" sz="1600" b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GB" sz="1600" b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load_assignment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:</a:t>
            </a:r>
            <a:endParaRPr lang="en-GB" sz="1600" b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GB" sz="1600" b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cluster_name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sz="1600" b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jaeger</a:t>
            </a:r>
            <a:endParaRPr lang="en-GB" sz="1600" b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GB" sz="1600" b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endpoints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:</a:t>
            </a:r>
            <a:endParaRPr lang="en-GB" sz="1600" b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     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sz="1600" b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lb_endpoints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:</a:t>
            </a:r>
            <a:endParaRPr lang="en-GB" sz="1600" b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         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sz="1600" b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endpoint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:</a:t>
            </a:r>
            <a:endParaRPr lang="en-GB" sz="1600" b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             </a:t>
            </a:r>
            <a:r>
              <a:rPr lang="en-GB" sz="1600" b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:</a:t>
            </a:r>
            <a:endParaRPr lang="en-GB" sz="1600" b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               </a:t>
            </a:r>
            <a:r>
              <a:rPr lang="en-GB" sz="1600" b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socket_address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:</a:t>
            </a:r>
            <a:endParaRPr lang="en-GB" sz="1600" b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                 </a:t>
            </a:r>
            <a:r>
              <a:rPr lang="en-GB" sz="1600" b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GB" sz="1600" b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GB" sz="1600" b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GB" sz="1600" b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jaeger</a:t>
            </a:r>
            <a:endParaRPr lang="en-GB" sz="1600" b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F2007E-48EC-4C5D-8E64-FC070508CAA5}"/>
              </a:ext>
            </a:extLst>
          </p:cNvPr>
          <p:cNvSpPr txBox="1"/>
          <p:nvPr/>
        </p:nvSpPr>
        <p:spPr>
          <a:xfrm>
            <a:off x="4031671" y="5470540"/>
            <a:ext cx="3865421" cy="1078043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GB" sz="2400" b="0">
                <a:solidFill>
                  <a:srgbClr val="571419"/>
                </a:solidFill>
                <a:effectLst/>
                <a:latin typeface="Rubik ExtraBold" pitchFamily="2" charset="-79"/>
                <a:cs typeface="Rubik ExtraBold" pitchFamily="2" charset="-79"/>
              </a:rPr>
              <a:t>eltons.show/ecs-v4</a:t>
            </a:r>
          </a:p>
        </p:txBody>
      </p:sp>
    </p:spTree>
    <p:extLst>
      <p:ext uri="{BB962C8B-B14F-4D97-AF65-F5344CB8AC3E}">
        <p14:creationId xmlns:p14="http://schemas.microsoft.com/office/powerpoint/2010/main" val="169532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663964A9-7CD3-4B75-B57F-6C6297199717}"/>
              </a:ext>
            </a:extLst>
          </p:cNvPr>
          <p:cNvSpPr txBox="1"/>
          <p:nvPr/>
        </p:nvSpPr>
        <p:spPr>
          <a:xfrm>
            <a:off x="-115480" y="3608254"/>
            <a:ext cx="3776587" cy="2436373"/>
          </a:xfrm>
          <a:prstGeom prst="rect">
            <a:avLst/>
          </a:prstGeom>
          <a:noFill/>
        </p:spPr>
        <p:txBody>
          <a:bodyPr wrap="none" lIns="96000" rIns="96000" rtlCol="0">
            <a:spAutoFit/>
          </a:bodyPr>
          <a:lstStyle/>
          <a:p>
            <a:pPr marL="457189" indent="-287993">
              <a:lnSpc>
                <a:spcPct val="200000"/>
              </a:lnSpc>
              <a:buFont typeface="Rubik" pitchFamily="2" charset="-79"/>
              <a:buChar char="›"/>
            </a:pPr>
            <a:r>
              <a:rPr lang="en-US" sz="2667">
                <a:solidFill>
                  <a:srgbClr val="571419"/>
                </a:solidFill>
                <a:latin typeface="Rubik" pitchFamily="2" charset="-79"/>
                <a:cs typeface="Rubik" pitchFamily="2" charset="-79"/>
              </a:rPr>
              <a:t>Sidecar</a:t>
            </a:r>
          </a:p>
          <a:p>
            <a:pPr marL="457189" indent="-287993">
              <a:lnSpc>
                <a:spcPct val="200000"/>
              </a:lnSpc>
              <a:buFont typeface="Rubik" pitchFamily="2" charset="-79"/>
              <a:buChar char="›"/>
            </a:pPr>
            <a:r>
              <a:rPr lang="en-US" sz="2667">
                <a:solidFill>
                  <a:srgbClr val="571419"/>
                </a:solidFill>
                <a:latin typeface="Rubik" pitchFamily="2" charset="-79"/>
                <a:cs typeface="Rubik" pitchFamily="2" charset="-79"/>
              </a:rPr>
              <a:t>Network proxy</a:t>
            </a:r>
          </a:p>
          <a:p>
            <a:pPr marL="457189" indent="-287993">
              <a:lnSpc>
                <a:spcPct val="200000"/>
              </a:lnSpc>
              <a:buFont typeface="Rubik" pitchFamily="2" charset="-79"/>
              <a:buChar char="›"/>
            </a:pPr>
            <a:r>
              <a:rPr lang="en-US" sz="2667">
                <a:solidFill>
                  <a:srgbClr val="571419"/>
                </a:solidFill>
                <a:latin typeface="Rubik" pitchFamily="2" charset="-79"/>
                <a:cs typeface="Rubik" pitchFamily="2" charset="-79"/>
              </a:rPr>
              <a:t>Automatic injection</a:t>
            </a:r>
            <a:endParaRPr lang="en-US" sz="2667">
              <a:solidFill>
                <a:schemeClr val="accent1">
                  <a:lumMod val="20000"/>
                  <a:lumOff val="80000"/>
                </a:schemeClr>
              </a:solidFill>
              <a:latin typeface="Rubik" pitchFamily="2" charset="-79"/>
              <a:cs typeface="Rubik" pitchFamily="2" charset="-79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30618AA-6AA9-4840-81C1-8A311622C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23907" y="772894"/>
            <a:ext cx="1252033" cy="125203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994E79-8B5D-4192-8E3B-02B89532A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48477" y="2523691"/>
            <a:ext cx="1252033" cy="125203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00CEC37-61C2-4C79-B272-D8D2578DEF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81673" y="4571934"/>
            <a:ext cx="1252033" cy="1252033"/>
          </a:xfrm>
          <a:prstGeom prst="rect">
            <a:avLst/>
          </a:prstGeom>
        </p:spPr>
      </p:pic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AA0C3DE6-D79F-4FF2-BE70-350235C9ED5E}"/>
              </a:ext>
            </a:extLst>
          </p:cNvPr>
          <p:cNvCxnSpPr>
            <a:cxnSpLocks/>
            <a:stCxn id="3" idx="2"/>
          </p:cNvCxnSpPr>
          <p:nvPr/>
        </p:nvCxnSpPr>
        <p:spPr>
          <a:xfrm rot="16200000" flipH="1">
            <a:off x="5514423" y="2590486"/>
            <a:ext cx="1395974" cy="2107802"/>
          </a:xfrm>
          <a:prstGeom prst="bentConnector2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906E9D4C-576F-45D1-A62B-D09421B66B8A}"/>
              </a:ext>
            </a:extLst>
          </p:cNvPr>
          <p:cNvCxnSpPr>
            <a:cxnSpLocks/>
            <a:stCxn id="12" idx="2"/>
            <a:endCxn id="9" idx="1"/>
          </p:cNvCxnSpPr>
          <p:nvPr/>
        </p:nvCxnSpPr>
        <p:spPr>
          <a:xfrm rot="16200000" flipH="1">
            <a:off x="8953208" y="3769485"/>
            <a:ext cx="549751" cy="2307180"/>
          </a:xfrm>
          <a:prstGeom prst="bentConnector2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86EE780-7719-40D4-A2FA-A314929C4CB0}"/>
              </a:ext>
            </a:extLst>
          </p:cNvPr>
          <p:cNvSpPr/>
          <p:nvPr/>
        </p:nvSpPr>
        <p:spPr>
          <a:xfrm>
            <a:off x="4350327" y="2346036"/>
            <a:ext cx="1616364" cy="6003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Consolas" panose="020B0609020204030204" pitchFamily="49" charset="0"/>
              </a:rPr>
              <a:t>proxy</a:t>
            </a:r>
            <a:endParaRPr lang="en-GB" sz="2400">
              <a:solidFill>
                <a:srgbClr val="002060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BDC375C-8326-4ED1-AFF3-9DF58BB7A634}"/>
              </a:ext>
            </a:extLst>
          </p:cNvPr>
          <p:cNvSpPr/>
          <p:nvPr/>
        </p:nvSpPr>
        <p:spPr>
          <a:xfrm>
            <a:off x="7266311" y="4042193"/>
            <a:ext cx="1616364" cy="6003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Consolas" panose="020B0609020204030204" pitchFamily="49" charset="0"/>
              </a:rPr>
              <a:t>proxy</a:t>
            </a:r>
            <a:endParaRPr lang="en-GB" sz="2400">
              <a:solidFill>
                <a:srgbClr val="00206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438C2C1-29D5-420D-9F24-DEA470F4517D}"/>
              </a:ext>
            </a:extLst>
          </p:cNvPr>
          <p:cNvSpPr/>
          <p:nvPr/>
        </p:nvSpPr>
        <p:spPr>
          <a:xfrm>
            <a:off x="4350327" y="508000"/>
            <a:ext cx="1616364" cy="2438400"/>
          </a:xfrm>
          <a:prstGeom prst="roundRect">
            <a:avLst>
              <a:gd name="adj" fmla="val 7524"/>
            </a:avLst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2BD7122-6375-4F45-8662-9BD0340F4A5C}"/>
              </a:ext>
            </a:extLst>
          </p:cNvPr>
          <p:cNvSpPr/>
          <p:nvPr/>
        </p:nvSpPr>
        <p:spPr>
          <a:xfrm>
            <a:off x="7266311" y="2209800"/>
            <a:ext cx="1616364" cy="2438400"/>
          </a:xfrm>
          <a:prstGeom prst="roundRect">
            <a:avLst>
              <a:gd name="adj" fmla="val 7524"/>
            </a:avLst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DEEA2E6-83F8-49E4-8F96-CA1B7351F043}"/>
              </a:ext>
            </a:extLst>
          </p:cNvPr>
          <p:cNvCxnSpPr>
            <a:stCxn id="5" idx="2"/>
            <a:endCxn id="15" idx="0"/>
          </p:cNvCxnSpPr>
          <p:nvPr/>
        </p:nvCxnSpPr>
        <p:spPr>
          <a:xfrm>
            <a:off x="5149924" y="2024927"/>
            <a:ext cx="8585" cy="321109"/>
          </a:xfrm>
          <a:prstGeom prst="straightConnector1">
            <a:avLst/>
          </a:prstGeom>
          <a:ln w="28575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032EC03-3D7E-40CD-857B-BC0A14EA935B}"/>
              </a:ext>
            </a:extLst>
          </p:cNvPr>
          <p:cNvCxnSpPr>
            <a:cxnSpLocks/>
            <a:stCxn id="7" idx="2"/>
            <a:endCxn id="18" idx="0"/>
          </p:cNvCxnSpPr>
          <p:nvPr/>
        </p:nvCxnSpPr>
        <p:spPr>
          <a:xfrm flipH="1">
            <a:off x="8074493" y="3775724"/>
            <a:ext cx="1" cy="266469"/>
          </a:xfrm>
          <a:prstGeom prst="straightConnector1">
            <a:avLst/>
          </a:prstGeom>
          <a:ln w="28575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5870768E-C61D-4219-A74B-8708BC92CA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32022" y="657465"/>
            <a:ext cx="1252032" cy="125203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44A1F91-C6B8-4268-90B7-BC30BEDA70F2}"/>
              </a:ext>
            </a:extLst>
          </p:cNvPr>
          <p:cNvSpPr txBox="1"/>
          <p:nvPr/>
        </p:nvSpPr>
        <p:spPr>
          <a:xfrm>
            <a:off x="9679708" y="138546"/>
            <a:ext cx="2393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571419"/>
                </a:solidFill>
                <a:latin typeface="Consolas" panose="020B0609020204030204" pitchFamily="49" charset="0"/>
              </a:rPr>
              <a:t>control-plane</a:t>
            </a:r>
            <a:endParaRPr lang="en-GB" sz="2400">
              <a:solidFill>
                <a:srgbClr val="571419"/>
              </a:solidFill>
              <a:latin typeface="Consolas" panose="020B0609020204030204" pitchFamily="49" charset="0"/>
            </a:endParaRPr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C8D48373-5F86-483F-B45E-12BE37854613}"/>
              </a:ext>
            </a:extLst>
          </p:cNvPr>
          <p:cNvCxnSpPr>
            <a:cxnSpLocks/>
            <a:stCxn id="25" idx="1"/>
          </p:cNvCxnSpPr>
          <p:nvPr/>
        </p:nvCxnSpPr>
        <p:spPr>
          <a:xfrm rot="10800000" flipV="1">
            <a:off x="5966692" y="1283481"/>
            <a:ext cx="4265331" cy="1307324"/>
          </a:xfrm>
          <a:prstGeom prst="curvedConnector3">
            <a:avLst>
              <a:gd name="adj1" fmla="val 75119"/>
            </a:avLst>
          </a:prstGeom>
          <a:ln w="19050">
            <a:solidFill>
              <a:srgbClr val="57141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9E85F8AA-362E-458C-ADC9-14FB69AA8EF8}"/>
              </a:ext>
            </a:extLst>
          </p:cNvPr>
          <p:cNvCxnSpPr>
            <a:cxnSpLocks/>
            <a:stCxn id="25" idx="1"/>
            <a:endCxn id="18" idx="3"/>
          </p:cNvCxnSpPr>
          <p:nvPr/>
        </p:nvCxnSpPr>
        <p:spPr>
          <a:xfrm rot="10800000" flipV="1">
            <a:off x="8882676" y="1283480"/>
            <a:ext cx="1349347" cy="3058893"/>
          </a:xfrm>
          <a:prstGeom prst="curvedConnector3">
            <a:avLst>
              <a:gd name="adj1" fmla="val 50000"/>
            </a:avLst>
          </a:prstGeom>
          <a:ln w="19050">
            <a:solidFill>
              <a:srgbClr val="57141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1BB89E0-F350-47DF-962C-E168787F0B41}"/>
              </a:ext>
            </a:extLst>
          </p:cNvPr>
          <p:cNvSpPr/>
          <p:nvPr/>
        </p:nvSpPr>
        <p:spPr>
          <a:xfrm>
            <a:off x="10292542" y="744319"/>
            <a:ext cx="1130992" cy="422566"/>
          </a:xfrm>
          <a:prstGeom prst="roundRect">
            <a:avLst/>
          </a:prstGeom>
          <a:solidFill>
            <a:srgbClr val="571419"/>
          </a:solidFill>
          <a:ln w="13134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843C0C"/>
                </a:solidFill>
                <a:latin typeface="Consolas" panose="020B0609020204030204" pitchFamily="49" charset="0"/>
              </a:rPr>
              <a:t>mesh</a:t>
            </a:r>
            <a:endParaRPr lang="en-GB" sz="2400">
              <a:solidFill>
                <a:srgbClr val="843C0C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29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278A5AA-8E14-4086-BC16-C1120E3DE87E}"/>
              </a:ext>
            </a:extLst>
          </p:cNvPr>
          <p:cNvSpPr/>
          <p:nvPr/>
        </p:nvSpPr>
        <p:spPr>
          <a:xfrm>
            <a:off x="4841005" y="4765964"/>
            <a:ext cx="6842995" cy="153323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3964A9-7CD3-4B75-B57F-6C6297199717}"/>
              </a:ext>
            </a:extLst>
          </p:cNvPr>
          <p:cNvSpPr txBox="1"/>
          <p:nvPr/>
        </p:nvSpPr>
        <p:spPr>
          <a:xfrm>
            <a:off x="-115480" y="3608254"/>
            <a:ext cx="3685215" cy="2436373"/>
          </a:xfrm>
          <a:prstGeom prst="rect">
            <a:avLst/>
          </a:prstGeom>
          <a:noFill/>
        </p:spPr>
        <p:txBody>
          <a:bodyPr wrap="none" lIns="96000" rIns="96000" rtlCol="0">
            <a:spAutoFit/>
          </a:bodyPr>
          <a:lstStyle/>
          <a:p>
            <a:pPr marL="457189" indent="-287993">
              <a:lnSpc>
                <a:spcPct val="200000"/>
              </a:lnSpc>
              <a:buFont typeface="Rubik" pitchFamily="2" charset="-79"/>
              <a:buChar char="›"/>
            </a:pPr>
            <a:r>
              <a:rPr lang="en-US" sz="2667">
                <a:solidFill>
                  <a:srgbClr val="571419"/>
                </a:solidFill>
                <a:latin typeface="Rubik" pitchFamily="2" charset="-79"/>
                <a:cs typeface="Rubik" pitchFamily="2" charset="-79"/>
              </a:rPr>
              <a:t>Linkerd</a:t>
            </a:r>
          </a:p>
          <a:p>
            <a:pPr marL="457189" indent="-287993">
              <a:lnSpc>
                <a:spcPct val="200000"/>
              </a:lnSpc>
              <a:buFont typeface="Rubik" pitchFamily="2" charset="-79"/>
              <a:buChar char="›"/>
            </a:pPr>
            <a:r>
              <a:rPr lang="en-US" sz="2667">
                <a:solidFill>
                  <a:srgbClr val="571419"/>
                </a:solidFill>
                <a:latin typeface="Rubik" pitchFamily="2" charset="-79"/>
                <a:cs typeface="Rubik" pitchFamily="2" charset="-79"/>
              </a:rPr>
              <a:t>Istio</a:t>
            </a:r>
          </a:p>
          <a:p>
            <a:pPr marL="457189" indent="-287993">
              <a:lnSpc>
                <a:spcPct val="200000"/>
              </a:lnSpc>
              <a:buFont typeface="Rubik" pitchFamily="2" charset="-79"/>
              <a:buChar char="›"/>
            </a:pPr>
            <a:r>
              <a:rPr lang="en-US" sz="2667">
                <a:solidFill>
                  <a:srgbClr val="571419"/>
                </a:solidFill>
                <a:latin typeface="Rubik" pitchFamily="2" charset="-79"/>
                <a:cs typeface="Rubik" pitchFamily="2" charset="-79"/>
              </a:rPr>
              <a:t>Open Service Mesh</a:t>
            </a:r>
            <a:endParaRPr lang="en-US" sz="2667">
              <a:solidFill>
                <a:schemeClr val="accent1">
                  <a:lumMod val="20000"/>
                  <a:lumOff val="80000"/>
                </a:schemeClr>
              </a:solidFill>
              <a:latin typeface="Rubik" pitchFamily="2" charset="-79"/>
              <a:cs typeface="Rubik" pitchFamily="2" charset="-79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2030895-A479-4825-AA69-CD927443B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6830" y="692991"/>
            <a:ext cx="1184923" cy="177738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EE14092A-7E7A-4C4C-9BAC-5364E7A09D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1327" t="10508" r="10637" b="6977"/>
          <a:stretch/>
        </p:blipFill>
        <p:spPr>
          <a:xfrm>
            <a:off x="9803579" y="797360"/>
            <a:ext cx="1740972" cy="184089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8BAB0EE-2DAA-4B7A-BF56-E5536A000A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005" y="1105787"/>
            <a:ext cx="1315844" cy="122404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341BF5F-93A8-44A4-B5CA-7C9E1DBFEAC6}"/>
              </a:ext>
            </a:extLst>
          </p:cNvPr>
          <p:cNvSpPr txBox="1"/>
          <p:nvPr/>
        </p:nvSpPr>
        <p:spPr>
          <a:xfrm>
            <a:off x="7148043" y="2905679"/>
            <a:ext cx="21437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Rubik" pitchFamily="2" charset="-79"/>
                <a:cs typeface="Rubik" pitchFamily="2" charset="-79"/>
              </a:rPr>
              <a:t>0.1 in 2017</a:t>
            </a:r>
          </a:p>
          <a:p>
            <a:r>
              <a:rPr lang="en-US" sz="2400">
                <a:solidFill>
                  <a:srgbClr val="002060"/>
                </a:solidFill>
                <a:latin typeface="Rubik" pitchFamily="2" charset="-79"/>
                <a:cs typeface="Rubik" pitchFamily="2" charset="-79"/>
              </a:rPr>
              <a:t>Now 1.8</a:t>
            </a:r>
          </a:p>
          <a:p>
            <a:r>
              <a:rPr lang="en-US" sz="2400">
                <a:solidFill>
                  <a:srgbClr val="002060"/>
                </a:solidFill>
                <a:latin typeface="Rubik" pitchFamily="2" charset="-79"/>
                <a:cs typeface="Rubik" pitchFamily="2" charset="-79"/>
              </a:rPr>
              <a:t>Google &amp; IBM</a:t>
            </a:r>
            <a:endParaRPr lang="en-GB" sz="2400">
              <a:solidFill>
                <a:srgbClr val="002060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822E1C-3DA1-40D2-81C6-C36CD4CB9CD1}"/>
              </a:ext>
            </a:extLst>
          </p:cNvPr>
          <p:cNvSpPr txBox="1"/>
          <p:nvPr/>
        </p:nvSpPr>
        <p:spPr>
          <a:xfrm>
            <a:off x="4668077" y="2905679"/>
            <a:ext cx="21437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Rubik" pitchFamily="2" charset="-79"/>
                <a:cs typeface="Rubik" pitchFamily="2" charset="-79"/>
              </a:rPr>
              <a:t>0.0 in 2016</a:t>
            </a:r>
          </a:p>
          <a:p>
            <a:r>
              <a:rPr lang="en-US" sz="2400">
                <a:solidFill>
                  <a:srgbClr val="002060"/>
                </a:solidFill>
                <a:latin typeface="Rubik" pitchFamily="2" charset="-79"/>
                <a:cs typeface="Rubik" pitchFamily="2" charset="-79"/>
              </a:rPr>
              <a:t>Now 2.9</a:t>
            </a:r>
          </a:p>
          <a:p>
            <a:r>
              <a:rPr lang="en-US" sz="2400">
                <a:solidFill>
                  <a:srgbClr val="002060"/>
                </a:solidFill>
                <a:latin typeface="Rubik" pitchFamily="2" charset="-79"/>
                <a:cs typeface="Rubik" pitchFamily="2" charset="-79"/>
              </a:rPr>
              <a:t>CNCF</a:t>
            </a:r>
            <a:endParaRPr lang="en-GB" sz="2400">
              <a:solidFill>
                <a:srgbClr val="002060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5CE183-9EA9-4D69-B3D3-C81E85AA2D08}"/>
              </a:ext>
            </a:extLst>
          </p:cNvPr>
          <p:cNvSpPr txBox="1"/>
          <p:nvPr/>
        </p:nvSpPr>
        <p:spPr>
          <a:xfrm>
            <a:off x="9733316" y="2905678"/>
            <a:ext cx="21437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Rubik" pitchFamily="2" charset="-79"/>
                <a:cs typeface="Rubik" pitchFamily="2" charset="-79"/>
              </a:rPr>
              <a:t>0.0 in 2020</a:t>
            </a:r>
          </a:p>
          <a:p>
            <a:r>
              <a:rPr lang="en-US" sz="2400">
                <a:solidFill>
                  <a:srgbClr val="002060"/>
                </a:solidFill>
                <a:latin typeface="Rubik" pitchFamily="2" charset="-79"/>
                <a:cs typeface="Rubik" pitchFamily="2" charset="-79"/>
              </a:rPr>
              <a:t>Now 0.6</a:t>
            </a:r>
          </a:p>
          <a:p>
            <a:r>
              <a:rPr lang="en-US" sz="2400">
                <a:solidFill>
                  <a:srgbClr val="002060"/>
                </a:solidFill>
                <a:latin typeface="Rubik" pitchFamily="2" charset="-79"/>
                <a:cs typeface="Rubik" pitchFamily="2" charset="-79"/>
              </a:rPr>
              <a:t>CNCF</a:t>
            </a:r>
            <a:endParaRPr lang="en-GB" sz="2400">
              <a:solidFill>
                <a:srgbClr val="002060"/>
              </a:solidFill>
              <a:latin typeface="Rubik" pitchFamily="2" charset="-79"/>
              <a:cs typeface="Rubik" pitchFamily="2" charset="-79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75FFAC-55A0-4C76-9FBA-A9E0766E0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477" y="4885058"/>
            <a:ext cx="1108796" cy="124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60C243C-DA19-4493-9F10-3D3FDCE103D4}"/>
              </a:ext>
            </a:extLst>
          </p:cNvPr>
          <p:cNvSpPr txBox="1"/>
          <p:nvPr/>
        </p:nvSpPr>
        <p:spPr>
          <a:xfrm>
            <a:off x="6859910" y="4964680"/>
            <a:ext cx="45839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Rubik" pitchFamily="2" charset="-79"/>
                <a:cs typeface="Rubik" pitchFamily="2" charset="-79"/>
              </a:rPr>
              <a:t>Service Mesh Interface (SMI)</a:t>
            </a:r>
          </a:p>
          <a:p>
            <a:r>
              <a:rPr lang="en-US" sz="2400">
                <a:solidFill>
                  <a:srgbClr val="002060"/>
                </a:solidFill>
                <a:latin typeface="Rubik" pitchFamily="2" charset="-79"/>
                <a:cs typeface="Rubik" pitchFamily="2" charset="-79"/>
              </a:rPr>
              <a:t>0.4 in 2020; now 0.6</a:t>
            </a:r>
          </a:p>
          <a:p>
            <a:r>
              <a:rPr lang="en-US" sz="2400">
                <a:solidFill>
                  <a:srgbClr val="002060"/>
                </a:solidFill>
                <a:latin typeface="Rubik" pitchFamily="2" charset="-79"/>
                <a:cs typeface="Rubik" pitchFamily="2" charset="-79"/>
              </a:rPr>
              <a:t>CNCF</a:t>
            </a:r>
            <a:endParaRPr lang="en-GB" sz="2400">
              <a:solidFill>
                <a:srgbClr val="002060"/>
              </a:solidFill>
              <a:latin typeface="Rubik" pitchFamily="2" charset="-79"/>
              <a:cs typeface="Rubik" pitchFamily="2" charset="-79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2268D3-6911-42F3-A67B-9CC8C88E3364}"/>
              </a:ext>
            </a:extLst>
          </p:cNvPr>
          <p:cNvCxnSpPr/>
          <p:nvPr/>
        </p:nvCxnSpPr>
        <p:spPr>
          <a:xfrm>
            <a:off x="4841005" y="4765964"/>
            <a:ext cx="6842995" cy="0"/>
          </a:xfrm>
          <a:prstGeom prst="line">
            <a:avLst/>
          </a:prstGeom>
          <a:ln w="38100">
            <a:solidFill>
              <a:srgbClr val="5714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90283FD-751F-4EA2-A858-DC7D592BE02E}"/>
              </a:ext>
            </a:extLst>
          </p:cNvPr>
          <p:cNvCxnSpPr>
            <a:cxnSpLocks/>
          </p:cNvCxnSpPr>
          <p:nvPr/>
        </p:nvCxnSpPr>
        <p:spPr>
          <a:xfrm>
            <a:off x="5745019" y="4063999"/>
            <a:ext cx="0" cy="618836"/>
          </a:xfrm>
          <a:prstGeom prst="straightConnector1">
            <a:avLst/>
          </a:prstGeom>
          <a:ln w="38100">
            <a:solidFill>
              <a:srgbClr val="5714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ECE1CC1-69CC-4CAC-B983-7057A857421A}"/>
              </a:ext>
            </a:extLst>
          </p:cNvPr>
          <p:cNvCxnSpPr>
            <a:cxnSpLocks/>
          </p:cNvCxnSpPr>
          <p:nvPr/>
        </p:nvCxnSpPr>
        <p:spPr>
          <a:xfrm>
            <a:off x="10663383" y="4063999"/>
            <a:ext cx="0" cy="618836"/>
          </a:xfrm>
          <a:prstGeom prst="straightConnector1">
            <a:avLst/>
          </a:prstGeom>
          <a:ln w="38100">
            <a:solidFill>
              <a:srgbClr val="5714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98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/>
      <p:bldP spid="27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663964A9-7CD3-4B75-B57F-6C6297199717}"/>
              </a:ext>
            </a:extLst>
          </p:cNvPr>
          <p:cNvSpPr txBox="1"/>
          <p:nvPr/>
        </p:nvSpPr>
        <p:spPr>
          <a:xfrm>
            <a:off x="-115480" y="3608254"/>
            <a:ext cx="3782999" cy="2436373"/>
          </a:xfrm>
          <a:prstGeom prst="rect">
            <a:avLst/>
          </a:prstGeom>
          <a:noFill/>
        </p:spPr>
        <p:txBody>
          <a:bodyPr wrap="none" lIns="96000" rIns="96000" rtlCol="0">
            <a:spAutoFit/>
          </a:bodyPr>
          <a:lstStyle/>
          <a:p>
            <a:pPr marL="457189" indent="-287993">
              <a:lnSpc>
                <a:spcPct val="200000"/>
              </a:lnSpc>
              <a:buFont typeface="Rubik" pitchFamily="2" charset="-79"/>
              <a:buChar char="›"/>
            </a:pPr>
            <a:r>
              <a:rPr lang="en-US" sz="2667">
                <a:solidFill>
                  <a:srgbClr val="571419"/>
                </a:solidFill>
                <a:latin typeface="Rubik" pitchFamily="2" charset="-79"/>
                <a:cs typeface="Rubik" pitchFamily="2" charset="-79"/>
              </a:rPr>
              <a:t>CLI / Operator</a:t>
            </a:r>
          </a:p>
          <a:p>
            <a:pPr marL="457189" indent="-287993">
              <a:lnSpc>
                <a:spcPct val="200000"/>
              </a:lnSpc>
              <a:buFont typeface="Rubik" pitchFamily="2" charset="-79"/>
              <a:buChar char="›"/>
            </a:pPr>
            <a:r>
              <a:rPr lang="en-US" sz="2667">
                <a:solidFill>
                  <a:srgbClr val="571419"/>
                </a:solidFill>
                <a:latin typeface="Rubik" pitchFamily="2" charset="-79"/>
                <a:cs typeface="Rubik" pitchFamily="2" charset="-79"/>
              </a:rPr>
              <a:t>CRDs</a:t>
            </a:r>
          </a:p>
          <a:p>
            <a:pPr marL="457189" indent="-287993">
              <a:lnSpc>
                <a:spcPct val="200000"/>
              </a:lnSpc>
              <a:buFont typeface="Rubik" pitchFamily="2" charset="-79"/>
              <a:buChar char="›"/>
            </a:pPr>
            <a:r>
              <a:rPr lang="en-US" sz="2667">
                <a:solidFill>
                  <a:srgbClr val="571419"/>
                </a:solidFill>
                <a:latin typeface="Rubik" pitchFamily="2" charset="-79"/>
                <a:cs typeface="Rubik" pitchFamily="2" charset="-79"/>
              </a:rPr>
              <a:t>Mutating Webhooks</a:t>
            </a:r>
            <a:endParaRPr lang="en-US" sz="2667">
              <a:solidFill>
                <a:schemeClr val="accent1">
                  <a:lumMod val="20000"/>
                  <a:lumOff val="80000"/>
                </a:schemeClr>
              </a:solidFill>
              <a:latin typeface="Rubik" pitchFamily="2" charset="-79"/>
              <a:cs typeface="Rubik" pitchFamily="2" charset="-79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2030895-A479-4825-AA69-CD927443B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40012" y="4410809"/>
            <a:ext cx="1184471" cy="1776707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EE14092A-7E7A-4C4C-9BAC-5364E7A09D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1327" t="10508" r="10637" b="6977"/>
          <a:stretch/>
        </p:blipFill>
        <p:spPr>
          <a:xfrm>
            <a:off x="6468428" y="274072"/>
            <a:ext cx="1600468" cy="16923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8BAB0EE-2DAA-4B7A-BF56-E5536A000A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729" y="1370678"/>
            <a:ext cx="1315844" cy="1224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545A90-558F-4269-8BCF-97BC59E42B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143" y="2963303"/>
            <a:ext cx="1743168" cy="169232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8B65430-2966-42CE-BAEC-8D005F256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895" y="2459844"/>
            <a:ext cx="1200441" cy="134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A9DE7874-0710-49FA-B4DC-C1E4A99819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267651" y="4589769"/>
            <a:ext cx="1597747" cy="1597747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FD3657C-676C-443F-B4A3-FD38DD246D63}"/>
              </a:ext>
            </a:extLst>
          </p:cNvPr>
          <p:cNvCxnSpPr>
            <a:cxnSpLocks/>
          </p:cNvCxnSpPr>
          <p:nvPr/>
        </p:nvCxnSpPr>
        <p:spPr>
          <a:xfrm>
            <a:off x="5454144" y="2594718"/>
            <a:ext cx="374001" cy="490227"/>
          </a:xfrm>
          <a:prstGeom prst="straightConnector1">
            <a:avLst/>
          </a:prstGeom>
          <a:ln w="38100">
            <a:solidFill>
              <a:srgbClr val="57141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263502B-CE15-4101-B37A-9CD3D9DA97D8}"/>
              </a:ext>
            </a:extLst>
          </p:cNvPr>
          <p:cNvCxnSpPr>
            <a:cxnSpLocks/>
          </p:cNvCxnSpPr>
          <p:nvPr/>
        </p:nvCxnSpPr>
        <p:spPr>
          <a:xfrm flipH="1">
            <a:off x="6751782" y="2087418"/>
            <a:ext cx="445529" cy="997527"/>
          </a:xfrm>
          <a:prstGeom prst="straightConnector1">
            <a:avLst/>
          </a:prstGeom>
          <a:ln w="38100">
            <a:solidFill>
              <a:srgbClr val="57141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9FBAEF9-DB76-4794-BBC4-BA123E88E08D}"/>
              </a:ext>
            </a:extLst>
          </p:cNvPr>
          <p:cNvCxnSpPr>
            <a:cxnSpLocks/>
          </p:cNvCxnSpPr>
          <p:nvPr/>
        </p:nvCxnSpPr>
        <p:spPr>
          <a:xfrm flipH="1">
            <a:off x="7197312" y="3429000"/>
            <a:ext cx="792143" cy="179254"/>
          </a:xfrm>
          <a:prstGeom prst="straightConnector1">
            <a:avLst/>
          </a:prstGeom>
          <a:ln w="38100">
            <a:solidFill>
              <a:srgbClr val="57141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A0F869-0934-409D-A986-F7457F23FBB2}"/>
              </a:ext>
            </a:extLst>
          </p:cNvPr>
          <p:cNvCxnSpPr>
            <a:cxnSpLocks/>
          </p:cNvCxnSpPr>
          <p:nvPr/>
        </p:nvCxnSpPr>
        <p:spPr>
          <a:xfrm flipH="1" flipV="1">
            <a:off x="6991928" y="4410810"/>
            <a:ext cx="609599" cy="669190"/>
          </a:xfrm>
          <a:prstGeom prst="straightConnector1">
            <a:avLst/>
          </a:prstGeom>
          <a:ln w="38100">
            <a:solidFill>
              <a:srgbClr val="57141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720E9EB-4621-41F3-91F1-BCA61CD41775}"/>
              </a:ext>
            </a:extLst>
          </p:cNvPr>
          <p:cNvCxnSpPr>
            <a:cxnSpLocks/>
          </p:cNvCxnSpPr>
          <p:nvPr/>
        </p:nvCxnSpPr>
        <p:spPr>
          <a:xfrm flipV="1">
            <a:off x="8524483" y="5232400"/>
            <a:ext cx="1743168" cy="226291"/>
          </a:xfrm>
          <a:prstGeom prst="straightConnector1">
            <a:avLst/>
          </a:prstGeom>
          <a:ln w="38100">
            <a:solidFill>
              <a:srgbClr val="57141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65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DA211E-6347-43F8-AE3A-31CF978136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9" t="1078" r="1818" b="1818"/>
          <a:stretch/>
        </p:blipFill>
        <p:spPr>
          <a:xfrm>
            <a:off x="0" y="-1"/>
            <a:ext cx="12192000" cy="688365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70EAB1C-FF69-4AEC-B8C1-5FF835D6F533}"/>
              </a:ext>
            </a:extLst>
          </p:cNvPr>
          <p:cNvSpPr txBox="1">
            <a:spLocks/>
          </p:cNvSpPr>
          <p:nvPr/>
        </p:nvSpPr>
        <p:spPr>
          <a:xfrm>
            <a:off x="0" y="3075710"/>
            <a:ext cx="12192000" cy="1859076"/>
          </a:xfrm>
          <a:prstGeom prst="rect">
            <a:avLst/>
          </a:prstGeom>
          <a:solidFill>
            <a:srgbClr val="FFFFFF">
              <a:alpha val="70980"/>
            </a:srgbClr>
          </a:solidFill>
        </p:spPr>
        <p:txBody>
          <a:bodyPr vert="horz" lIns="121920" tIns="60960" rIns="121920" bIns="60960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54">
              <a:lnSpc>
                <a:spcPct val="100000"/>
              </a:lnSpc>
              <a:defRPr/>
            </a:pPr>
            <a:r>
              <a:rPr lang="en-GB" sz="6400">
                <a:solidFill>
                  <a:srgbClr val="571419"/>
                </a:solidFill>
                <a:latin typeface="Rubik ExtraBold" pitchFamily="2" charset="-79"/>
                <a:cs typeface="Rubik ExtraBold" pitchFamily="2" charset="-79"/>
              </a:rPr>
              <a:t>eltons.show/istio</a:t>
            </a:r>
          </a:p>
        </p:txBody>
      </p:sp>
    </p:spTree>
    <p:extLst>
      <p:ext uri="{BB962C8B-B14F-4D97-AF65-F5344CB8AC3E}">
        <p14:creationId xmlns:p14="http://schemas.microsoft.com/office/powerpoint/2010/main" val="310442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046061-D895-41C2-BA3D-B4FF02F914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6" r="1061" b="1010"/>
          <a:stretch/>
        </p:blipFill>
        <p:spPr>
          <a:xfrm>
            <a:off x="0" y="0"/>
            <a:ext cx="12192000" cy="69037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70EAB1C-FF69-4AEC-B8C1-5FF835D6F533}"/>
              </a:ext>
            </a:extLst>
          </p:cNvPr>
          <p:cNvSpPr txBox="1">
            <a:spLocks/>
          </p:cNvSpPr>
          <p:nvPr/>
        </p:nvSpPr>
        <p:spPr>
          <a:xfrm>
            <a:off x="-110836" y="4721831"/>
            <a:ext cx="12413672" cy="2173113"/>
          </a:xfrm>
          <a:prstGeom prst="rect">
            <a:avLst/>
          </a:prstGeom>
          <a:solidFill>
            <a:srgbClr val="FFFFFF">
              <a:alpha val="70980"/>
            </a:srgbClr>
          </a:solidFill>
          <a:ln w="19050">
            <a:solidFill>
              <a:srgbClr val="571419"/>
            </a:solidFill>
          </a:ln>
        </p:spPr>
        <p:txBody>
          <a:bodyPr vert="horz" lIns="121920" tIns="60960" rIns="121920" bIns="60960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54">
              <a:lnSpc>
                <a:spcPct val="100000"/>
              </a:lnSpc>
              <a:defRPr/>
            </a:pPr>
            <a:r>
              <a:rPr lang="en-GB" sz="6400">
                <a:solidFill>
                  <a:srgbClr val="571419"/>
                </a:solidFill>
                <a:latin typeface="Rubik ExtraBold" pitchFamily="2" charset="-79"/>
                <a:cs typeface="Rubik ExtraBold" pitchFamily="2" charset="-79"/>
              </a:rPr>
              <a:t>eltons.show/udemy</a:t>
            </a:r>
          </a:p>
        </p:txBody>
      </p:sp>
    </p:spTree>
    <p:extLst>
      <p:ext uri="{BB962C8B-B14F-4D97-AF65-F5344CB8AC3E}">
        <p14:creationId xmlns:p14="http://schemas.microsoft.com/office/powerpoint/2010/main" val="184883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1F2E99-9A4C-431F-8BE7-AC54C76D9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70EAB1C-FF69-4AEC-B8C1-5FF835D6F533}"/>
              </a:ext>
            </a:extLst>
          </p:cNvPr>
          <p:cNvSpPr txBox="1">
            <a:spLocks/>
          </p:cNvSpPr>
          <p:nvPr/>
        </p:nvSpPr>
        <p:spPr>
          <a:xfrm>
            <a:off x="0" y="3580535"/>
            <a:ext cx="12192000" cy="1859076"/>
          </a:xfrm>
          <a:prstGeom prst="rect">
            <a:avLst/>
          </a:prstGeom>
          <a:solidFill>
            <a:srgbClr val="FFFFFF">
              <a:alpha val="70980"/>
            </a:srgbClr>
          </a:solidFill>
        </p:spPr>
        <p:txBody>
          <a:bodyPr vert="horz" lIns="121920" tIns="60960" rIns="121920" bIns="60960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54">
              <a:lnSpc>
                <a:spcPct val="100000"/>
              </a:lnSpc>
              <a:defRPr/>
            </a:pPr>
            <a:r>
              <a:rPr lang="en-GB" sz="6400">
                <a:solidFill>
                  <a:srgbClr val="571419"/>
                </a:solidFill>
                <a:latin typeface="Rubik ExtraBold" pitchFamily="2" charset="-79"/>
                <a:cs typeface="Rubik ExtraBold" pitchFamily="2" charset="-79"/>
              </a:rPr>
              <a:t>eltons.show/ama</a:t>
            </a:r>
          </a:p>
        </p:txBody>
      </p:sp>
    </p:spTree>
    <p:extLst>
      <p:ext uri="{BB962C8B-B14F-4D97-AF65-F5344CB8AC3E}">
        <p14:creationId xmlns:p14="http://schemas.microsoft.com/office/powerpoint/2010/main" val="212030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8BAB0EE-2DAA-4B7A-BF56-E5536A000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4" y="4007301"/>
            <a:ext cx="1940795" cy="180538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DCFD99A-4016-49C0-8444-0B6893C4BDFE}"/>
              </a:ext>
            </a:extLst>
          </p:cNvPr>
          <p:cNvSpPr txBox="1">
            <a:spLocks/>
          </p:cNvSpPr>
          <p:nvPr/>
        </p:nvSpPr>
        <p:spPr>
          <a:xfrm>
            <a:off x="4029075" y="171450"/>
            <a:ext cx="8058151" cy="6391275"/>
          </a:xfrm>
          <a:prstGeom prst="rect">
            <a:avLst/>
          </a:prstGeom>
          <a:solidFill>
            <a:srgbClr val="FFFFFF">
              <a:alpha val="58824"/>
            </a:srgbClr>
          </a:solidFill>
        </p:spPr>
        <p:txBody>
          <a:bodyPr vert="horz" lIns="121920" tIns="60960" rIns="121920" bIns="60960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54">
              <a:lnSpc>
                <a:spcPct val="100000"/>
              </a:lnSpc>
              <a:defRPr/>
            </a:pPr>
            <a:r>
              <a:rPr lang="en-GB" sz="6400">
                <a:solidFill>
                  <a:srgbClr val="571419"/>
                </a:solidFill>
                <a:latin typeface="Rubik ExtraBold" pitchFamily="2" charset="-79"/>
                <a:cs typeface="Rubik ExtraBold" pitchFamily="2" charset="-79"/>
              </a:rPr>
              <a:t>ECS-M2: </a:t>
            </a:r>
          </a:p>
          <a:p>
            <a:pPr defTabSz="914354">
              <a:lnSpc>
                <a:spcPct val="100000"/>
              </a:lnSpc>
              <a:defRPr/>
            </a:pPr>
            <a:r>
              <a:rPr lang="en-GB" sz="6400">
                <a:solidFill>
                  <a:srgbClr val="571419"/>
                </a:solidFill>
                <a:latin typeface="Rubik ExtraBold" pitchFamily="2" charset="-79"/>
                <a:cs typeface="Rubik ExtraBold" pitchFamily="2" charset="-79"/>
              </a:rPr>
              <a:t>Service Mesh </a:t>
            </a:r>
          </a:p>
          <a:p>
            <a:pPr defTabSz="914354">
              <a:lnSpc>
                <a:spcPct val="100000"/>
              </a:lnSpc>
              <a:defRPr/>
            </a:pPr>
            <a:r>
              <a:rPr lang="en-GB" sz="6400">
                <a:solidFill>
                  <a:srgbClr val="571419"/>
                </a:solidFill>
                <a:latin typeface="Rubik ExtraBold" pitchFamily="2" charset="-79"/>
                <a:cs typeface="Rubik ExtraBold" pitchFamily="2" charset="-79"/>
              </a:rPr>
              <a:t>with </a:t>
            </a:r>
          </a:p>
          <a:p>
            <a:pPr defTabSz="914354">
              <a:lnSpc>
                <a:spcPct val="100000"/>
              </a:lnSpc>
              <a:defRPr/>
            </a:pPr>
            <a:r>
              <a:rPr lang="en-GB" sz="6400">
                <a:solidFill>
                  <a:srgbClr val="571419"/>
                </a:solidFill>
                <a:latin typeface="Rubik ExtraBold" pitchFamily="2" charset="-79"/>
                <a:cs typeface="Rubik ExtraBold" pitchFamily="2" charset="-79"/>
              </a:rPr>
              <a:t>Linkerd </a:t>
            </a:r>
          </a:p>
          <a:p>
            <a:pPr defTabSz="914354">
              <a:lnSpc>
                <a:spcPct val="100000"/>
              </a:lnSpc>
              <a:defRPr/>
            </a:pPr>
            <a:r>
              <a:rPr lang="en-GB" sz="6400">
                <a:solidFill>
                  <a:srgbClr val="571419"/>
                </a:solidFill>
                <a:latin typeface="Rubik ExtraBold" pitchFamily="2" charset="-79"/>
                <a:cs typeface="Rubik ExtraBold" pitchFamily="2" charset="-79"/>
              </a:rPr>
              <a:t>and </a:t>
            </a:r>
          </a:p>
          <a:p>
            <a:pPr defTabSz="914354">
              <a:lnSpc>
                <a:spcPct val="100000"/>
              </a:lnSpc>
              <a:defRPr/>
            </a:pPr>
            <a:r>
              <a:rPr lang="en-GB" sz="6400">
                <a:solidFill>
                  <a:srgbClr val="571419"/>
                </a:solidFill>
                <a:latin typeface="Rubik ExtraBold" pitchFamily="2" charset="-79"/>
                <a:cs typeface="Rubik ExtraBold" pitchFamily="2" charset="-79"/>
              </a:rPr>
              <a:t>Kubernetes</a:t>
            </a:r>
          </a:p>
        </p:txBody>
      </p:sp>
    </p:spTree>
    <p:extLst>
      <p:ext uri="{BB962C8B-B14F-4D97-AF65-F5344CB8AC3E}">
        <p14:creationId xmlns:p14="http://schemas.microsoft.com/office/powerpoint/2010/main" val="3495880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663964A9-7CD3-4B75-B57F-6C6297199717}"/>
              </a:ext>
            </a:extLst>
          </p:cNvPr>
          <p:cNvSpPr txBox="1"/>
          <p:nvPr/>
        </p:nvSpPr>
        <p:spPr>
          <a:xfrm>
            <a:off x="-115480" y="3608254"/>
            <a:ext cx="3720481" cy="2436373"/>
          </a:xfrm>
          <a:prstGeom prst="rect">
            <a:avLst/>
          </a:prstGeom>
          <a:noFill/>
        </p:spPr>
        <p:txBody>
          <a:bodyPr wrap="none" lIns="96000" rIns="96000" rtlCol="0">
            <a:spAutoFit/>
          </a:bodyPr>
          <a:lstStyle/>
          <a:p>
            <a:pPr marL="457189" indent="-287993">
              <a:lnSpc>
                <a:spcPct val="200000"/>
              </a:lnSpc>
              <a:buFont typeface="Rubik" pitchFamily="2" charset="-79"/>
              <a:buChar char="›"/>
            </a:pPr>
            <a:r>
              <a:rPr lang="en-US" sz="2667">
                <a:solidFill>
                  <a:srgbClr val="571419"/>
                </a:solidFill>
                <a:latin typeface="Rubik" pitchFamily="2" charset="-79"/>
                <a:cs typeface="Rubik" pitchFamily="2" charset="-79"/>
              </a:rPr>
              <a:t>Service discovery</a:t>
            </a:r>
          </a:p>
          <a:p>
            <a:pPr marL="457189" indent="-287993">
              <a:lnSpc>
                <a:spcPct val="200000"/>
              </a:lnSpc>
              <a:buFont typeface="Rubik" pitchFamily="2" charset="-79"/>
              <a:buChar char="›"/>
            </a:pPr>
            <a:r>
              <a:rPr lang="en-US" sz="2667">
                <a:solidFill>
                  <a:srgbClr val="571419"/>
                </a:solidFill>
                <a:latin typeface="Rubik" pitchFamily="2" charset="-79"/>
                <a:cs typeface="Rubik" pitchFamily="2" charset="-79"/>
              </a:rPr>
              <a:t>Traffic managment</a:t>
            </a:r>
          </a:p>
          <a:p>
            <a:pPr marL="457189" indent="-287993">
              <a:lnSpc>
                <a:spcPct val="200000"/>
              </a:lnSpc>
              <a:buFont typeface="Rubik" pitchFamily="2" charset="-79"/>
              <a:buChar char="›"/>
            </a:pPr>
            <a:r>
              <a:rPr lang="en-US" sz="2667">
                <a:solidFill>
                  <a:srgbClr val="571419"/>
                </a:solidFill>
                <a:latin typeface="Rubik" pitchFamily="2" charset="-79"/>
                <a:cs typeface="Rubik" pitchFamily="2" charset="-79"/>
              </a:rPr>
              <a:t>Observability </a:t>
            </a:r>
            <a:endParaRPr lang="en-US" sz="2667">
              <a:solidFill>
                <a:schemeClr val="accent1">
                  <a:lumMod val="20000"/>
                  <a:lumOff val="80000"/>
                </a:schemeClr>
              </a:solidFill>
              <a:latin typeface="Rubik" pitchFamily="2" charset="-79"/>
              <a:cs typeface="Rubik" pitchFamily="2" charset="-79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30618AA-6AA9-4840-81C1-8A311622C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23907" y="772894"/>
            <a:ext cx="1252033" cy="125203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994E79-8B5D-4192-8E3B-02B89532A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48477" y="2523691"/>
            <a:ext cx="1252033" cy="125203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00CEC37-61C2-4C79-B272-D8D2578DEF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81673" y="4571934"/>
            <a:ext cx="1252033" cy="1252033"/>
          </a:xfrm>
          <a:prstGeom prst="rect">
            <a:avLst/>
          </a:prstGeom>
        </p:spPr>
      </p:pic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AA0C3DE6-D79F-4FF2-BE70-350235C9ED5E}"/>
              </a:ext>
            </a:extLst>
          </p:cNvPr>
          <p:cNvCxnSpPr>
            <a:stCxn id="5" idx="2"/>
            <a:endCxn id="7" idx="1"/>
          </p:cNvCxnSpPr>
          <p:nvPr/>
        </p:nvCxnSpPr>
        <p:spPr>
          <a:xfrm rot="16200000" flipH="1">
            <a:off x="5736810" y="1438040"/>
            <a:ext cx="1124781" cy="2298553"/>
          </a:xfrm>
          <a:prstGeom prst="bentConnector2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906E9D4C-576F-45D1-A62B-D09421B66B8A}"/>
              </a:ext>
            </a:extLst>
          </p:cNvPr>
          <p:cNvCxnSpPr>
            <a:cxnSpLocks/>
            <a:stCxn id="7" idx="2"/>
            <a:endCxn id="9" idx="1"/>
          </p:cNvCxnSpPr>
          <p:nvPr/>
        </p:nvCxnSpPr>
        <p:spPr>
          <a:xfrm rot="16200000" flipH="1">
            <a:off x="8516970" y="3333247"/>
            <a:ext cx="1422227" cy="2307179"/>
          </a:xfrm>
          <a:prstGeom prst="bentConnector2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Hexagon 51">
            <a:extLst>
              <a:ext uri="{FF2B5EF4-FFF2-40B4-BE49-F238E27FC236}">
                <a16:creationId xmlns:a16="http://schemas.microsoft.com/office/drawing/2014/main" id="{284AB34F-4703-4D10-8F94-193FBF6F920D}"/>
              </a:ext>
            </a:extLst>
          </p:cNvPr>
          <p:cNvSpPr/>
          <p:nvPr/>
        </p:nvSpPr>
        <p:spPr>
          <a:xfrm rot="16200000">
            <a:off x="4876712" y="2914179"/>
            <a:ext cx="546423" cy="471054"/>
          </a:xfrm>
          <a:prstGeom prst="hexagon">
            <a:avLst/>
          </a:prstGeom>
          <a:solidFill>
            <a:srgbClr val="DAA2B6"/>
          </a:solidFill>
          <a:ln w="19050">
            <a:solidFill>
              <a:srgbClr val="57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Hexagon 52">
            <a:extLst>
              <a:ext uri="{FF2B5EF4-FFF2-40B4-BE49-F238E27FC236}">
                <a16:creationId xmlns:a16="http://schemas.microsoft.com/office/drawing/2014/main" id="{5F57D5DE-708F-459D-90E2-7572587395B3}"/>
              </a:ext>
            </a:extLst>
          </p:cNvPr>
          <p:cNvSpPr/>
          <p:nvPr/>
        </p:nvSpPr>
        <p:spPr>
          <a:xfrm rot="16200000">
            <a:off x="7801282" y="4962422"/>
            <a:ext cx="546423" cy="471054"/>
          </a:xfrm>
          <a:prstGeom prst="hexagon">
            <a:avLst/>
          </a:prstGeom>
          <a:solidFill>
            <a:srgbClr val="DAA2B6"/>
          </a:solidFill>
          <a:ln w="19050">
            <a:solidFill>
              <a:srgbClr val="57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98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663964A9-7CD3-4B75-B57F-6C6297199717}"/>
              </a:ext>
            </a:extLst>
          </p:cNvPr>
          <p:cNvSpPr txBox="1"/>
          <p:nvPr/>
        </p:nvSpPr>
        <p:spPr>
          <a:xfrm>
            <a:off x="-115480" y="3608254"/>
            <a:ext cx="4033068" cy="2436373"/>
          </a:xfrm>
          <a:prstGeom prst="rect">
            <a:avLst/>
          </a:prstGeom>
          <a:noFill/>
        </p:spPr>
        <p:txBody>
          <a:bodyPr wrap="none" lIns="96000" rIns="96000" rtlCol="0">
            <a:spAutoFit/>
          </a:bodyPr>
          <a:lstStyle/>
          <a:p>
            <a:pPr marL="457189" indent="-287993">
              <a:lnSpc>
                <a:spcPct val="200000"/>
              </a:lnSpc>
              <a:buFont typeface="Rubik" pitchFamily="2" charset="-79"/>
              <a:buChar char="›"/>
            </a:pPr>
            <a:r>
              <a:rPr lang="en-US" sz="2667">
                <a:solidFill>
                  <a:srgbClr val="571419"/>
                </a:solidFill>
                <a:latin typeface="Rubik" pitchFamily="2" charset="-79"/>
                <a:cs typeface="Rubik" pitchFamily="2" charset="-79"/>
              </a:rPr>
              <a:t>Address</a:t>
            </a:r>
          </a:p>
          <a:p>
            <a:pPr marL="457189" indent="-287993">
              <a:lnSpc>
                <a:spcPct val="200000"/>
              </a:lnSpc>
              <a:buFont typeface="Rubik" pitchFamily="2" charset="-79"/>
              <a:buChar char="›"/>
            </a:pPr>
            <a:r>
              <a:rPr lang="en-US" sz="2667">
                <a:solidFill>
                  <a:srgbClr val="571419"/>
                </a:solidFill>
                <a:latin typeface="Rubik" pitchFamily="2" charset="-79"/>
                <a:cs typeface="Rubik" pitchFamily="2" charset="-79"/>
              </a:rPr>
              <a:t>Traffic split</a:t>
            </a:r>
          </a:p>
          <a:p>
            <a:pPr marL="457189" indent="-287993">
              <a:lnSpc>
                <a:spcPct val="200000"/>
              </a:lnSpc>
              <a:buFont typeface="Rubik" pitchFamily="2" charset="-79"/>
              <a:buChar char="›"/>
            </a:pPr>
            <a:r>
              <a:rPr lang="en-US" sz="2667">
                <a:solidFill>
                  <a:srgbClr val="571419"/>
                </a:solidFill>
                <a:latin typeface="Rubik" pitchFamily="2" charset="-79"/>
                <a:cs typeface="Rubik" pitchFamily="2" charset="-79"/>
              </a:rPr>
              <a:t>Deployment patterns</a:t>
            </a:r>
            <a:endParaRPr lang="en-US" sz="2667">
              <a:solidFill>
                <a:schemeClr val="accent1">
                  <a:lumMod val="20000"/>
                  <a:lumOff val="80000"/>
                </a:schemeClr>
              </a:solidFill>
              <a:latin typeface="Rubik" pitchFamily="2" charset="-79"/>
              <a:cs typeface="Rubik" pitchFamily="2" charset="-79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30618AA-6AA9-4840-81C1-8A311622C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23907" y="772894"/>
            <a:ext cx="1252033" cy="125203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994E79-8B5D-4192-8E3B-02B89532A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48477" y="2523691"/>
            <a:ext cx="1252033" cy="125203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00CEC37-61C2-4C79-B272-D8D2578DEF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81673" y="4571934"/>
            <a:ext cx="1252033" cy="1252033"/>
          </a:xfrm>
          <a:prstGeom prst="rect">
            <a:avLst/>
          </a:prstGeom>
        </p:spPr>
      </p:pic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AA0C3DE6-D79F-4FF2-BE70-350235C9ED5E}"/>
              </a:ext>
            </a:extLst>
          </p:cNvPr>
          <p:cNvCxnSpPr>
            <a:stCxn id="5" idx="2"/>
            <a:endCxn id="7" idx="1"/>
          </p:cNvCxnSpPr>
          <p:nvPr/>
        </p:nvCxnSpPr>
        <p:spPr>
          <a:xfrm rot="16200000" flipH="1">
            <a:off x="5736810" y="1438040"/>
            <a:ext cx="1124781" cy="2298553"/>
          </a:xfrm>
          <a:prstGeom prst="bentConnector2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906E9D4C-576F-45D1-A62B-D09421B66B8A}"/>
              </a:ext>
            </a:extLst>
          </p:cNvPr>
          <p:cNvCxnSpPr>
            <a:cxnSpLocks/>
            <a:stCxn id="7" idx="2"/>
            <a:endCxn id="9" idx="1"/>
          </p:cNvCxnSpPr>
          <p:nvPr/>
        </p:nvCxnSpPr>
        <p:spPr>
          <a:xfrm rot="16200000" flipH="1">
            <a:off x="8516970" y="3333247"/>
            <a:ext cx="1422227" cy="2307179"/>
          </a:xfrm>
          <a:prstGeom prst="bentConnector2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Hexagon 14">
            <a:extLst>
              <a:ext uri="{FF2B5EF4-FFF2-40B4-BE49-F238E27FC236}">
                <a16:creationId xmlns:a16="http://schemas.microsoft.com/office/drawing/2014/main" id="{FA530D34-AB88-410A-8286-E32800C87B23}"/>
              </a:ext>
            </a:extLst>
          </p:cNvPr>
          <p:cNvSpPr/>
          <p:nvPr/>
        </p:nvSpPr>
        <p:spPr>
          <a:xfrm rot="16200000">
            <a:off x="4876712" y="2914179"/>
            <a:ext cx="546423" cy="471054"/>
          </a:xfrm>
          <a:prstGeom prst="hexagon">
            <a:avLst/>
          </a:prstGeom>
          <a:solidFill>
            <a:srgbClr val="DAA2B6"/>
          </a:solidFill>
          <a:ln w="19050">
            <a:solidFill>
              <a:srgbClr val="57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8861D7CA-D5E7-4DB6-803F-4DCF2F179374}"/>
              </a:ext>
            </a:extLst>
          </p:cNvPr>
          <p:cNvSpPr/>
          <p:nvPr/>
        </p:nvSpPr>
        <p:spPr>
          <a:xfrm rot="16200000">
            <a:off x="7801282" y="4962422"/>
            <a:ext cx="546423" cy="471054"/>
          </a:xfrm>
          <a:prstGeom prst="hexagon">
            <a:avLst/>
          </a:prstGeom>
          <a:solidFill>
            <a:srgbClr val="DAA2B6"/>
          </a:solidFill>
          <a:ln w="19050">
            <a:solidFill>
              <a:srgbClr val="57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1526AE-698B-4CA1-B731-414989F2D43C}"/>
              </a:ext>
            </a:extLst>
          </p:cNvPr>
          <p:cNvSpPr txBox="1"/>
          <p:nvPr/>
        </p:nvSpPr>
        <p:spPr>
          <a:xfrm>
            <a:off x="5365574" y="333760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onsolas" panose="020B0609020204030204" pitchFamily="49" charset="0"/>
              </a:rPr>
              <a:t>http://api</a:t>
            </a:r>
            <a:endParaRPr lang="en-GB" sz="2800">
              <a:solidFill>
                <a:srgbClr val="002060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3C9A2E-DCAB-431D-A0A6-89C73469374E}"/>
              </a:ext>
            </a:extLst>
          </p:cNvPr>
          <p:cNvSpPr txBox="1"/>
          <p:nvPr/>
        </p:nvSpPr>
        <p:spPr>
          <a:xfrm>
            <a:off x="8410624" y="5300747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2060"/>
                </a:solidFill>
                <a:latin typeface="Consolas" panose="020B0609020204030204" pitchFamily="49" charset="0"/>
              </a:defRPr>
            </a:lvl1pPr>
          </a:lstStyle>
          <a:p>
            <a:r>
              <a:rPr lang="en-US"/>
              <a:t>db:5432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BACE8E-2048-47F7-88B0-3027EBA5DB4F}"/>
              </a:ext>
            </a:extLst>
          </p:cNvPr>
          <p:cNvSpPr txBox="1"/>
          <p:nvPr/>
        </p:nvSpPr>
        <p:spPr>
          <a:xfrm>
            <a:off x="8562975" y="249674"/>
            <a:ext cx="3480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571419"/>
                </a:solidFill>
                <a:latin typeface="Rubik ExtraBold" pitchFamily="2" charset="-79"/>
                <a:cs typeface="Rubik ExtraBold" pitchFamily="2" charset="-79"/>
              </a:rPr>
              <a:t>Service discovery</a:t>
            </a:r>
            <a:endParaRPr lang="en-GB" sz="2800">
              <a:solidFill>
                <a:srgbClr val="571419"/>
              </a:solidFill>
              <a:latin typeface="Rubik ExtraBold" pitchFamily="2" charset="-79"/>
              <a:cs typeface="Rubik ExtraBol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8294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663964A9-7CD3-4B75-B57F-6C6297199717}"/>
              </a:ext>
            </a:extLst>
          </p:cNvPr>
          <p:cNvSpPr txBox="1"/>
          <p:nvPr/>
        </p:nvSpPr>
        <p:spPr>
          <a:xfrm>
            <a:off x="-115480" y="3608254"/>
            <a:ext cx="4033068" cy="2436373"/>
          </a:xfrm>
          <a:prstGeom prst="rect">
            <a:avLst/>
          </a:prstGeom>
          <a:noFill/>
        </p:spPr>
        <p:txBody>
          <a:bodyPr wrap="none" lIns="96000" rIns="96000" rtlCol="0">
            <a:spAutoFit/>
          </a:bodyPr>
          <a:lstStyle/>
          <a:p>
            <a:pPr marL="457189" indent="-287993">
              <a:lnSpc>
                <a:spcPct val="200000"/>
              </a:lnSpc>
              <a:buFont typeface="Rubik" pitchFamily="2" charset="-79"/>
              <a:buChar char="›"/>
            </a:pPr>
            <a:r>
              <a:rPr lang="en-US" sz="2667">
                <a:solidFill>
                  <a:srgbClr val="571419"/>
                </a:solidFill>
                <a:latin typeface="Rubik" pitchFamily="2" charset="-79"/>
                <a:cs typeface="Rubik" pitchFamily="2" charset="-79"/>
              </a:rPr>
              <a:t>Address</a:t>
            </a:r>
          </a:p>
          <a:p>
            <a:pPr marL="457189" indent="-287993">
              <a:lnSpc>
                <a:spcPct val="200000"/>
              </a:lnSpc>
              <a:buFont typeface="Rubik" pitchFamily="2" charset="-79"/>
              <a:buChar char="›"/>
            </a:pPr>
            <a:r>
              <a:rPr lang="en-US" sz="2667">
                <a:solidFill>
                  <a:srgbClr val="571419"/>
                </a:solidFill>
                <a:latin typeface="Rubik" pitchFamily="2" charset="-79"/>
                <a:cs typeface="Rubik" pitchFamily="2" charset="-79"/>
              </a:rPr>
              <a:t>Traffic split</a:t>
            </a:r>
          </a:p>
          <a:p>
            <a:pPr marL="457189" indent="-287993">
              <a:lnSpc>
                <a:spcPct val="200000"/>
              </a:lnSpc>
              <a:buFont typeface="Rubik" pitchFamily="2" charset="-79"/>
              <a:buChar char="›"/>
            </a:pPr>
            <a:r>
              <a:rPr lang="en-US" sz="2667">
                <a:solidFill>
                  <a:srgbClr val="571419"/>
                </a:solidFill>
                <a:latin typeface="Rubik" pitchFamily="2" charset="-79"/>
                <a:cs typeface="Rubik" pitchFamily="2" charset="-79"/>
              </a:rPr>
              <a:t>Deployment patterns</a:t>
            </a:r>
            <a:endParaRPr lang="en-US" sz="2667">
              <a:solidFill>
                <a:schemeClr val="accent1">
                  <a:lumMod val="20000"/>
                  <a:lumOff val="80000"/>
                </a:schemeClr>
              </a:solidFill>
              <a:latin typeface="Rubik" pitchFamily="2" charset="-79"/>
              <a:cs typeface="Rubik" pitchFamily="2" charset="-79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30618AA-6AA9-4840-81C1-8A311622C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23907" y="772894"/>
            <a:ext cx="1252033" cy="125203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994E79-8B5D-4192-8E3B-02B89532A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48477" y="2523691"/>
            <a:ext cx="1252033" cy="125203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00CEC37-61C2-4C79-B272-D8D2578DEF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81673" y="4571934"/>
            <a:ext cx="1252033" cy="1252033"/>
          </a:xfrm>
          <a:prstGeom prst="rect">
            <a:avLst/>
          </a:prstGeom>
        </p:spPr>
      </p:pic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906E9D4C-576F-45D1-A62B-D09421B66B8A}"/>
              </a:ext>
            </a:extLst>
          </p:cNvPr>
          <p:cNvCxnSpPr>
            <a:cxnSpLocks/>
            <a:stCxn id="7" idx="2"/>
            <a:endCxn id="9" idx="1"/>
          </p:cNvCxnSpPr>
          <p:nvPr/>
        </p:nvCxnSpPr>
        <p:spPr>
          <a:xfrm rot="16200000" flipH="1">
            <a:off x="8516970" y="3333247"/>
            <a:ext cx="1422227" cy="2307179"/>
          </a:xfrm>
          <a:prstGeom prst="bentConnector2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CFFA3A4-35C6-44D8-8030-A563F4E363A2}"/>
              </a:ext>
            </a:extLst>
          </p:cNvPr>
          <p:cNvSpPr txBox="1"/>
          <p:nvPr/>
        </p:nvSpPr>
        <p:spPr>
          <a:xfrm>
            <a:off x="5365574" y="333760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onsolas" panose="020B0609020204030204" pitchFamily="49" charset="0"/>
              </a:rPr>
              <a:t>http://api</a:t>
            </a:r>
            <a:endParaRPr lang="en-GB" sz="2800">
              <a:solidFill>
                <a:srgbClr val="002060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B4C5AB-EA45-45EC-B23E-160EBAE2A630}"/>
              </a:ext>
            </a:extLst>
          </p:cNvPr>
          <p:cNvSpPr txBox="1"/>
          <p:nvPr/>
        </p:nvSpPr>
        <p:spPr>
          <a:xfrm>
            <a:off x="8410624" y="5300747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2060"/>
                </a:solidFill>
                <a:latin typeface="Consolas" panose="020B0609020204030204" pitchFamily="49" charset="0"/>
              </a:defRPr>
            </a:lvl1pPr>
          </a:lstStyle>
          <a:p>
            <a:r>
              <a:rPr lang="en-US"/>
              <a:t>db:5432</a:t>
            </a:r>
            <a:endParaRPr lang="en-GB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31114C1-CE2E-4E18-84FD-6082EEA382E6}"/>
              </a:ext>
            </a:extLst>
          </p:cNvPr>
          <p:cNvSpPr/>
          <p:nvPr/>
        </p:nvSpPr>
        <p:spPr>
          <a:xfrm rot="16200000">
            <a:off x="4876712" y="2914179"/>
            <a:ext cx="546423" cy="471054"/>
          </a:xfrm>
          <a:prstGeom prst="hexagon">
            <a:avLst/>
          </a:prstGeom>
          <a:solidFill>
            <a:srgbClr val="DAA2B6"/>
          </a:solidFill>
          <a:ln w="19050">
            <a:solidFill>
              <a:srgbClr val="57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F173CD03-87D9-4C4A-95F4-AAC95B3ACD41}"/>
              </a:ext>
            </a:extLst>
          </p:cNvPr>
          <p:cNvSpPr/>
          <p:nvPr/>
        </p:nvSpPr>
        <p:spPr>
          <a:xfrm rot="16200000">
            <a:off x="7801282" y="4962422"/>
            <a:ext cx="546423" cy="471054"/>
          </a:xfrm>
          <a:prstGeom prst="hexagon">
            <a:avLst/>
          </a:prstGeom>
          <a:solidFill>
            <a:srgbClr val="DAA2B6"/>
          </a:solidFill>
          <a:ln w="19050">
            <a:solidFill>
              <a:srgbClr val="57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9329B49-061A-4CEC-8357-9B9E1FFA06EB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5385451" y="3149708"/>
            <a:ext cx="2063026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81FEA0-1D10-4F25-AB80-464F55467CE2}"/>
              </a:ext>
            </a:extLst>
          </p:cNvPr>
          <p:cNvCxnSpPr/>
          <p:nvPr/>
        </p:nvCxnSpPr>
        <p:spPr>
          <a:xfrm>
            <a:off x="5135418" y="2163473"/>
            <a:ext cx="0" cy="665018"/>
          </a:xfrm>
          <a:prstGeom prst="line">
            <a:avLst/>
          </a:prstGeom>
          <a:ln w="28575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00A83F6B-BC8B-4B73-8850-6F4D61FF1012}"/>
              </a:ext>
            </a:extLst>
          </p:cNvPr>
          <p:cNvCxnSpPr>
            <a:cxnSpLocks/>
            <a:stCxn id="33" idx="3"/>
            <a:endCxn id="9" idx="1"/>
          </p:cNvCxnSpPr>
          <p:nvPr/>
        </p:nvCxnSpPr>
        <p:spPr>
          <a:xfrm>
            <a:off x="8896387" y="1879308"/>
            <a:ext cx="1485286" cy="3318643"/>
          </a:xfrm>
          <a:prstGeom prst="bentConnector3">
            <a:avLst>
              <a:gd name="adj1" fmla="val 50000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Hexagon 25">
            <a:extLst>
              <a:ext uri="{FF2B5EF4-FFF2-40B4-BE49-F238E27FC236}">
                <a16:creationId xmlns:a16="http://schemas.microsoft.com/office/drawing/2014/main" id="{E115ED5A-4201-4A82-A94A-D53DDD21D598}"/>
              </a:ext>
            </a:extLst>
          </p:cNvPr>
          <p:cNvSpPr/>
          <p:nvPr/>
        </p:nvSpPr>
        <p:spPr>
          <a:xfrm rot="16200000">
            <a:off x="9387006" y="1679261"/>
            <a:ext cx="546423" cy="471054"/>
          </a:xfrm>
          <a:prstGeom prst="hexagon">
            <a:avLst/>
          </a:prstGeom>
          <a:solidFill>
            <a:srgbClr val="DAA2B6"/>
          </a:solidFill>
          <a:ln w="19050">
            <a:solidFill>
              <a:srgbClr val="57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E21C7B80-C906-4D98-A97F-3C018F515B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44354" y="1253291"/>
            <a:ext cx="1252033" cy="1252033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C3F4F77-9FD9-428A-A558-EB830ED52DC8}"/>
              </a:ext>
            </a:extLst>
          </p:cNvPr>
          <p:cNvCxnSpPr>
            <a:cxnSpLocks/>
          </p:cNvCxnSpPr>
          <p:nvPr/>
        </p:nvCxnSpPr>
        <p:spPr>
          <a:xfrm flipV="1">
            <a:off x="5385451" y="1879308"/>
            <a:ext cx="2258903" cy="1270400"/>
          </a:xfrm>
          <a:prstGeom prst="straightConnector1">
            <a:avLst/>
          </a:prstGeom>
          <a:ln w="19050">
            <a:solidFill>
              <a:srgbClr val="57141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6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663964A9-7CD3-4B75-B57F-6C6297199717}"/>
              </a:ext>
            </a:extLst>
          </p:cNvPr>
          <p:cNvSpPr txBox="1"/>
          <p:nvPr/>
        </p:nvSpPr>
        <p:spPr>
          <a:xfrm>
            <a:off x="-115480" y="3608254"/>
            <a:ext cx="4033068" cy="2436373"/>
          </a:xfrm>
          <a:prstGeom prst="rect">
            <a:avLst/>
          </a:prstGeom>
          <a:noFill/>
        </p:spPr>
        <p:txBody>
          <a:bodyPr wrap="none" lIns="96000" rIns="96000" rtlCol="0">
            <a:spAutoFit/>
          </a:bodyPr>
          <a:lstStyle/>
          <a:p>
            <a:pPr marL="457189" indent="-287993">
              <a:lnSpc>
                <a:spcPct val="200000"/>
              </a:lnSpc>
              <a:buFont typeface="Rubik" pitchFamily="2" charset="-79"/>
              <a:buChar char="›"/>
            </a:pPr>
            <a:r>
              <a:rPr lang="en-US" sz="2667">
                <a:solidFill>
                  <a:srgbClr val="571419"/>
                </a:solidFill>
                <a:latin typeface="Rubik" pitchFamily="2" charset="-79"/>
                <a:cs typeface="Rubik" pitchFamily="2" charset="-79"/>
              </a:rPr>
              <a:t>Address</a:t>
            </a:r>
          </a:p>
          <a:p>
            <a:pPr marL="457189" indent="-287993">
              <a:lnSpc>
                <a:spcPct val="200000"/>
              </a:lnSpc>
              <a:buFont typeface="Rubik" pitchFamily="2" charset="-79"/>
              <a:buChar char="›"/>
            </a:pPr>
            <a:r>
              <a:rPr lang="en-US" sz="2667">
                <a:solidFill>
                  <a:srgbClr val="571419"/>
                </a:solidFill>
                <a:latin typeface="Rubik" pitchFamily="2" charset="-79"/>
                <a:cs typeface="Rubik" pitchFamily="2" charset="-79"/>
              </a:rPr>
              <a:t>Traffic split</a:t>
            </a:r>
          </a:p>
          <a:p>
            <a:pPr marL="457189" indent="-287993">
              <a:lnSpc>
                <a:spcPct val="200000"/>
              </a:lnSpc>
              <a:buFont typeface="Rubik" pitchFamily="2" charset="-79"/>
              <a:buChar char="›"/>
            </a:pPr>
            <a:r>
              <a:rPr lang="en-US" sz="2667">
                <a:solidFill>
                  <a:srgbClr val="571419"/>
                </a:solidFill>
                <a:latin typeface="Rubik" pitchFamily="2" charset="-79"/>
                <a:cs typeface="Rubik" pitchFamily="2" charset="-79"/>
              </a:rPr>
              <a:t>Deployment patterns</a:t>
            </a:r>
            <a:endParaRPr lang="en-US" sz="2667">
              <a:solidFill>
                <a:schemeClr val="accent1">
                  <a:lumMod val="20000"/>
                  <a:lumOff val="80000"/>
                </a:schemeClr>
              </a:solidFill>
              <a:latin typeface="Rubik" pitchFamily="2" charset="-79"/>
              <a:cs typeface="Rubik" pitchFamily="2" charset="-79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30618AA-6AA9-4840-81C1-8A311622C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23907" y="772894"/>
            <a:ext cx="1252033" cy="125203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994E79-8B5D-4192-8E3B-02B89532A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48477" y="2523691"/>
            <a:ext cx="1252033" cy="125203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00CEC37-61C2-4C79-B272-D8D2578DEF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81673" y="4571934"/>
            <a:ext cx="1252033" cy="1252033"/>
          </a:xfrm>
          <a:prstGeom prst="rect">
            <a:avLst/>
          </a:prstGeom>
        </p:spPr>
      </p:pic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906E9D4C-576F-45D1-A62B-D09421B66B8A}"/>
              </a:ext>
            </a:extLst>
          </p:cNvPr>
          <p:cNvCxnSpPr>
            <a:cxnSpLocks/>
            <a:stCxn id="7" idx="2"/>
            <a:endCxn id="9" idx="1"/>
          </p:cNvCxnSpPr>
          <p:nvPr/>
        </p:nvCxnSpPr>
        <p:spPr>
          <a:xfrm rot="16200000" flipH="1">
            <a:off x="8516970" y="3333247"/>
            <a:ext cx="1422227" cy="2307179"/>
          </a:xfrm>
          <a:prstGeom prst="bentConnector2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CFFA3A4-35C6-44D8-8030-A563F4E363A2}"/>
              </a:ext>
            </a:extLst>
          </p:cNvPr>
          <p:cNvSpPr txBox="1"/>
          <p:nvPr/>
        </p:nvSpPr>
        <p:spPr>
          <a:xfrm>
            <a:off x="5365574" y="333760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onsolas" panose="020B0609020204030204" pitchFamily="49" charset="0"/>
              </a:rPr>
              <a:t>http://api</a:t>
            </a:r>
            <a:endParaRPr lang="en-GB" sz="2800">
              <a:solidFill>
                <a:srgbClr val="002060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B4C5AB-EA45-45EC-B23E-160EBAE2A630}"/>
              </a:ext>
            </a:extLst>
          </p:cNvPr>
          <p:cNvSpPr txBox="1"/>
          <p:nvPr/>
        </p:nvSpPr>
        <p:spPr>
          <a:xfrm>
            <a:off x="8410624" y="5300747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2060"/>
                </a:solidFill>
                <a:latin typeface="Consolas" panose="020B0609020204030204" pitchFamily="49" charset="0"/>
              </a:defRPr>
            </a:lvl1pPr>
          </a:lstStyle>
          <a:p>
            <a:r>
              <a:rPr lang="en-US"/>
              <a:t>db:5432</a:t>
            </a:r>
            <a:endParaRPr lang="en-GB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31114C1-CE2E-4E18-84FD-6082EEA382E6}"/>
              </a:ext>
            </a:extLst>
          </p:cNvPr>
          <p:cNvSpPr/>
          <p:nvPr/>
        </p:nvSpPr>
        <p:spPr>
          <a:xfrm rot="16200000">
            <a:off x="4876712" y="2914179"/>
            <a:ext cx="546423" cy="471054"/>
          </a:xfrm>
          <a:prstGeom prst="hexagon">
            <a:avLst/>
          </a:prstGeom>
          <a:solidFill>
            <a:srgbClr val="DAA2B6"/>
          </a:solidFill>
          <a:ln w="19050">
            <a:solidFill>
              <a:srgbClr val="57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F173CD03-87D9-4C4A-95F4-AAC95B3ACD41}"/>
              </a:ext>
            </a:extLst>
          </p:cNvPr>
          <p:cNvSpPr/>
          <p:nvPr/>
        </p:nvSpPr>
        <p:spPr>
          <a:xfrm rot="16200000">
            <a:off x="7801282" y="4962422"/>
            <a:ext cx="546423" cy="471054"/>
          </a:xfrm>
          <a:prstGeom prst="hexagon">
            <a:avLst/>
          </a:prstGeom>
          <a:solidFill>
            <a:srgbClr val="DAA2B6"/>
          </a:solidFill>
          <a:ln w="19050">
            <a:solidFill>
              <a:srgbClr val="57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693382C-BB1F-46E3-95DB-CA450A3A50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44354" y="1253291"/>
            <a:ext cx="1252033" cy="1252033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9329B49-061A-4CEC-8357-9B9E1FFA06EB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5385451" y="3149708"/>
            <a:ext cx="2063026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81FEA0-1D10-4F25-AB80-464F55467CE2}"/>
              </a:ext>
            </a:extLst>
          </p:cNvPr>
          <p:cNvCxnSpPr/>
          <p:nvPr/>
        </p:nvCxnSpPr>
        <p:spPr>
          <a:xfrm>
            <a:off x="5135418" y="2163473"/>
            <a:ext cx="0" cy="665018"/>
          </a:xfrm>
          <a:prstGeom prst="line">
            <a:avLst/>
          </a:prstGeom>
          <a:ln w="28575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92F902B-2009-421F-BF51-57D13CCCCA5A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5385451" y="1879308"/>
            <a:ext cx="2258903" cy="1270400"/>
          </a:xfrm>
          <a:prstGeom prst="straightConnector1">
            <a:avLst/>
          </a:prstGeom>
          <a:ln w="19050">
            <a:solidFill>
              <a:srgbClr val="57141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20">
            <a:extLst>
              <a:ext uri="{FF2B5EF4-FFF2-40B4-BE49-F238E27FC236}">
                <a16:creationId xmlns:a16="http://schemas.microsoft.com/office/drawing/2014/main" id="{DB985019-F98B-490E-9A11-B909559E47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29166" y="1250437"/>
            <a:ext cx="1652248" cy="1652248"/>
          </a:xfrm>
          <a:prstGeom prst="rect">
            <a:avLst/>
          </a:prstGeom>
        </p:spPr>
      </p:pic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00A83F6B-BC8B-4B73-8850-6F4D61FF1012}"/>
              </a:ext>
            </a:extLst>
          </p:cNvPr>
          <p:cNvCxnSpPr>
            <a:cxnSpLocks/>
            <a:stCxn id="12" idx="3"/>
            <a:endCxn id="21" idx="1"/>
          </p:cNvCxnSpPr>
          <p:nvPr/>
        </p:nvCxnSpPr>
        <p:spPr>
          <a:xfrm>
            <a:off x="8896387" y="1879308"/>
            <a:ext cx="1432779" cy="197253"/>
          </a:xfrm>
          <a:prstGeom prst="bentConnector3">
            <a:avLst>
              <a:gd name="adj1" fmla="val 50000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Hexagon 25">
            <a:extLst>
              <a:ext uri="{FF2B5EF4-FFF2-40B4-BE49-F238E27FC236}">
                <a16:creationId xmlns:a16="http://schemas.microsoft.com/office/drawing/2014/main" id="{E115ED5A-4201-4A82-A94A-D53DDD21D598}"/>
              </a:ext>
            </a:extLst>
          </p:cNvPr>
          <p:cNvSpPr/>
          <p:nvPr/>
        </p:nvSpPr>
        <p:spPr>
          <a:xfrm rot="16200000">
            <a:off x="9339565" y="1742406"/>
            <a:ext cx="546423" cy="471054"/>
          </a:xfrm>
          <a:prstGeom prst="hexagon">
            <a:avLst/>
          </a:prstGeom>
          <a:solidFill>
            <a:srgbClr val="DAA2B6"/>
          </a:solidFill>
          <a:ln w="19050">
            <a:solidFill>
              <a:srgbClr val="57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4023F5-4910-4855-8590-49C70F62CC68}"/>
              </a:ext>
            </a:extLst>
          </p:cNvPr>
          <p:cNvSpPr txBox="1"/>
          <p:nvPr/>
        </p:nvSpPr>
        <p:spPr>
          <a:xfrm>
            <a:off x="8961484" y="2300939"/>
            <a:ext cx="1367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2060"/>
                </a:solidFill>
                <a:latin typeface="Consolas" panose="020B0609020204030204" pitchFamily="49" charset="0"/>
              </a:defRPr>
            </a:lvl1pPr>
          </a:lstStyle>
          <a:p>
            <a:r>
              <a:rPr lang="en-US"/>
              <a:t>db.svc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44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663964A9-7CD3-4B75-B57F-6C6297199717}"/>
              </a:ext>
            </a:extLst>
          </p:cNvPr>
          <p:cNvSpPr txBox="1"/>
          <p:nvPr/>
        </p:nvSpPr>
        <p:spPr>
          <a:xfrm>
            <a:off x="-115480" y="3608254"/>
            <a:ext cx="3156224" cy="2436373"/>
          </a:xfrm>
          <a:prstGeom prst="rect">
            <a:avLst/>
          </a:prstGeom>
          <a:noFill/>
        </p:spPr>
        <p:txBody>
          <a:bodyPr wrap="none" lIns="96000" rIns="96000" rtlCol="0">
            <a:spAutoFit/>
          </a:bodyPr>
          <a:lstStyle/>
          <a:p>
            <a:pPr marL="457189" indent="-287993">
              <a:lnSpc>
                <a:spcPct val="200000"/>
              </a:lnSpc>
              <a:buFont typeface="Rubik" pitchFamily="2" charset="-79"/>
              <a:buChar char="›"/>
            </a:pPr>
            <a:r>
              <a:rPr lang="en-US" sz="2667">
                <a:solidFill>
                  <a:srgbClr val="571419"/>
                </a:solidFill>
                <a:latin typeface="Rubik" pitchFamily="2" charset="-79"/>
                <a:cs typeface="Rubik" pitchFamily="2" charset="-79"/>
              </a:rPr>
              <a:t>Load-balancing</a:t>
            </a:r>
          </a:p>
          <a:p>
            <a:pPr marL="457189" indent="-287993">
              <a:lnSpc>
                <a:spcPct val="200000"/>
              </a:lnSpc>
              <a:buFont typeface="Rubik" pitchFamily="2" charset="-79"/>
              <a:buChar char="›"/>
            </a:pPr>
            <a:r>
              <a:rPr lang="en-US" sz="2667">
                <a:solidFill>
                  <a:srgbClr val="571419"/>
                </a:solidFill>
                <a:latin typeface="Rubik" pitchFamily="2" charset="-79"/>
                <a:cs typeface="Rubik" pitchFamily="2" charset="-79"/>
              </a:rPr>
              <a:t>Retries</a:t>
            </a:r>
          </a:p>
          <a:p>
            <a:pPr marL="457189" indent="-287993">
              <a:lnSpc>
                <a:spcPct val="200000"/>
              </a:lnSpc>
              <a:buFont typeface="Rubik" pitchFamily="2" charset="-79"/>
              <a:buChar char="›"/>
            </a:pPr>
            <a:r>
              <a:rPr lang="en-US" sz="2667">
                <a:solidFill>
                  <a:srgbClr val="571419"/>
                </a:solidFill>
                <a:latin typeface="Rubik" pitchFamily="2" charset="-79"/>
                <a:cs typeface="Rubik" pitchFamily="2" charset="-79"/>
              </a:rPr>
              <a:t>Fault injection </a:t>
            </a:r>
            <a:endParaRPr lang="en-US" sz="2667">
              <a:solidFill>
                <a:schemeClr val="accent1">
                  <a:lumMod val="20000"/>
                  <a:lumOff val="80000"/>
                </a:schemeClr>
              </a:solidFill>
              <a:latin typeface="Rubik" pitchFamily="2" charset="-79"/>
              <a:cs typeface="Rubik" pitchFamily="2" charset="-79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C0174FF-EC9B-469C-87FA-7DDD3C626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23907" y="772894"/>
            <a:ext cx="1252033" cy="125203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F0B48BC-D6DD-48DD-A782-5AB7EA14DA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48477" y="2523691"/>
            <a:ext cx="1252033" cy="125203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67DAD75-FA9C-461F-9FD5-D7BB64FC80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81673" y="4571934"/>
            <a:ext cx="1252033" cy="1252033"/>
          </a:xfrm>
          <a:prstGeom prst="rect">
            <a:avLst/>
          </a:prstGeom>
        </p:spPr>
      </p:pic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93881A18-35EB-4C35-B098-E969B94620A9}"/>
              </a:ext>
            </a:extLst>
          </p:cNvPr>
          <p:cNvCxnSpPr>
            <a:stCxn id="12" idx="2"/>
            <a:endCxn id="13" idx="1"/>
          </p:cNvCxnSpPr>
          <p:nvPr/>
        </p:nvCxnSpPr>
        <p:spPr>
          <a:xfrm rot="16200000" flipH="1">
            <a:off x="5736810" y="1438040"/>
            <a:ext cx="1124781" cy="2298553"/>
          </a:xfrm>
          <a:prstGeom prst="bentConnector2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B8E2BCFA-A4AB-43C5-A009-AE5D30130222}"/>
              </a:ext>
            </a:extLst>
          </p:cNvPr>
          <p:cNvCxnSpPr>
            <a:cxnSpLocks/>
            <a:stCxn id="13" idx="2"/>
            <a:endCxn id="14" idx="1"/>
          </p:cNvCxnSpPr>
          <p:nvPr/>
        </p:nvCxnSpPr>
        <p:spPr>
          <a:xfrm rot="16200000" flipH="1">
            <a:off x="8516970" y="3333247"/>
            <a:ext cx="1422227" cy="2307179"/>
          </a:xfrm>
          <a:prstGeom prst="bentConnector2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Hexagon 17">
            <a:extLst>
              <a:ext uri="{FF2B5EF4-FFF2-40B4-BE49-F238E27FC236}">
                <a16:creationId xmlns:a16="http://schemas.microsoft.com/office/drawing/2014/main" id="{5F3FA595-9E3D-4E7B-9617-F1C15ECC3137}"/>
              </a:ext>
            </a:extLst>
          </p:cNvPr>
          <p:cNvSpPr/>
          <p:nvPr/>
        </p:nvSpPr>
        <p:spPr>
          <a:xfrm rot="16200000">
            <a:off x="4876712" y="2914179"/>
            <a:ext cx="546423" cy="471054"/>
          </a:xfrm>
          <a:prstGeom prst="hexagon">
            <a:avLst/>
          </a:prstGeom>
          <a:solidFill>
            <a:srgbClr val="DAA2B6"/>
          </a:solidFill>
          <a:ln w="19050">
            <a:solidFill>
              <a:srgbClr val="57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BE5702C7-4878-4B83-83D7-45218D8443C3}"/>
              </a:ext>
            </a:extLst>
          </p:cNvPr>
          <p:cNvSpPr/>
          <p:nvPr/>
        </p:nvSpPr>
        <p:spPr>
          <a:xfrm rot="16200000">
            <a:off x="7801282" y="4962422"/>
            <a:ext cx="546423" cy="471054"/>
          </a:xfrm>
          <a:prstGeom prst="hexagon">
            <a:avLst/>
          </a:prstGeom>
          <a:solidFill>
            <a:srgbClr val="DAA2B6"/>
          </a:solidFill>
          <a:ln w="19050">
            <a:solidFill>
              <a:srgbClr val="57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95A471-7BEE-4195-B156-F9D0BF5C425F}"/>
              </a:ext>
            </a:extLst>
          </p:cNvPr>
          <p:cNvSpPr txBox="1"/>
          <p:nvPr/>
        </p:nvSpPr>
        <p:spPr>
          <a:xfrm>
            <a:off x="5365574" y="333760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onsolas" panose="020B0609020204030204" pitchFamily="49" charset="0"/>
              </a:rPr>
              <a:t>http://api</a:t>
            </a:r>
            <a:endParaRPr lang="en-GB" sz="2800">
              <a:solidFill>
                <a:srgbClr val="002060"/>
              </a:solidFill>
              <a:latin typeface="Consolas" panose="020B06090202040302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064085-1559-439C-9C6A-695B11EC9E6E}"/>
              </a:ext>
            </a:extLst>
          </p:cNvPr>
          <p:cNvSpPr txBox="1"/>
          <p:nvPr/>
        </p:nvSpPr>
        <p:spPr>
          <a:xfrm>
            <a:off x="8410624" y="5300747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2060"/>
                </a:solidFill>
                <a:latin typeface="Consolas" panose="020B0609020204030204" pitchFamily="49" charset="0"/>
              </a:defRPr>
            </a:lvl1pPr>
          </a:lstStyle>
          <a:p>
            <a:r>
              <a:rPr lang="en-US"/>
              <a:t>db:5432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4A6127D-BC67-4AEB-9DB5-06F6B87B7F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75526" y="2788752"/>
            <a:ext cx="496311" cy="72190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4B1BC2C-4FEC-47C9-B86C-6618AA4BE3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54455" y="2153989"/>
            <a:ext cx="634763" cy="634763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104E8DCD-AE45-4EE7-9422-7E1C90E875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32724" y="2085566"/>
            <a:ext cx="1252033" cy="1252033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DD10CDD7-D32C-4F25-A6B7-208CD123CC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20088" y="2278382"/>
            <a:ext cx="1252033" cy="125203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FEF998E-5752-46E7-B0D6-DA68067577EC}"/>
              </a:ext>
            </a:extLst>
          </p:cNvPr>
          <p:cNvSpPr txBox="1"/>
          <p:nvPr/>
        </p:nvSpPr>
        <p:spPr>
          <a:xfrm>
            <a:off x="8074493" y="260568"/>
            <a:ext cx="3970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571419"/>
                </a:solidFill>
                <a:latin typeface="Rubik ExtraBold" pitchFamily="2" charset="-79"/>
                <a:cs typeface="Rubik ExtraBold" pitchFamily="2" charset="-79"/>
              </a:rPr>
              <a:t>Traffic management</a:t>
            </a:r>
            <a:endParaRPr lang="en-GB" sz="2800">
              <a:solidFill>
                <a:srgbClr val="571419"/>
              </a:solidFill>
              <a:latin typeface="Rubik ExtraBold" pitchFamily="2" charset="-79"/>
              <a:cs typeface="Rubik ExtraBol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2964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663964A9-7CD3-4B75-B57F-6C6297199717}"/>
              </a:ext>
            </a:extLst>
          </p:cNvPr>
          <p:cNvSpPr txBox="1"/>
          <p:nvPr/>
        </p:nvSpPr>
        <p:spPr>
          <a:xfrm>
            <a:off x="-115480" y="3608254"/>
            <a:ext cx="3539343" cy="2436373"/>
          </a:xfrm>
          <a:prstGeom prst="rect">
            <a:avLst/>
          </a:prstGeom>
          <a:noFill/>
        </p:spPr>
        <p:txBody>
          <a:bodyPr wrap="none" lIns="96000" rIns="96000" rtlCol="0">
            <a:spAutoFit/>
          </a:bodyPr>
          <a:lstStyle/>
          <a:p>
            <a:pPr marL="457189" indent="-287993">
              <a:lnSpc>
                <a:spcPct val="200000"/>
              </a:lnSpc>
              <a:buFont typeface="Rubik" pitchFamily="2" charset="-79"/>
              <a:buChar char="›"/>
            </a:pPr>
            <a:r>
              <a:rPr lang="en-US" sz="2667">
                <a:solidFill>
                  <a:srgbClr val="571419"/>
                </a:solidFill>
                <a:latin typeface="Rubik" pitchFamily="2" charset="-79"/>
                <a:cs typeface="Rubik" pitchFamily="2" charset="-79"/>
              </a:rPr>
              <a:t>Mutual TLS</a:t>
            </a:r>
          </a:p>
          <a:p>
            <a:pPr marL="457189" indent="-287993">
              <a:lnSpc>
                <a:spcPct val="200000"/>
              </a:lnSpc>
              <a:buFont typeface="Rubik" pitchFamily="2" charset="-79"/>
              <a:buChar char="›"/>
            </a:pPr>
            <a:r>
              <a:rPr lang="en-US" sz="2667">
                <a:solidFill>
                  <a:srgbClr val="571419"/>
                </a:solidFill>
                <a:latin typeface="Rubik" pitchFamily="2" charset="-79"/>
                <a:cs typeface="Rubik" pitchFamily="2" charset="-79"/>
              </a:rPr>
              <a:t>Cert management</a:t>
            </a:r>
          </a:p>
          <a:p>
            <a:pPr marL="457189" indent="-287993">
              <a:lnSpc>
                <a:spcPct val="200000"/>
              </a:lnSpc>
              <a:buFont typeface="Rubik" pitchFamily="2" charset="-79"/>
              <a:buChar char="›"/>
            </a:pPr>
            <a:r>
              <a:rPr lang="en-US" sz="2667">
                <a:solidFill>
                  <a:srgbClr val="571419"/>
                </a:solidFill>
                <a:latin typeface="Rubik" pitchFamily="2" charset="-79"/>
                <a:cs typeface="Rubik" pitchFamily="2" charset="-79"/>
              </a:rPr>
              <a:t>Authn &amp; authz</a:t>
            </a:r>
            <a:endParaRPr lang="en-US" sz="2667">
              <a:solidFill>
                <a:schemeClr val="accent1">
                  <a:lumMod val="20000"/>
                  <a:lumOff val="80000"/>
                </a:schemeClr>
              </a:solidFill>
              <a:latin typeface="Rubik" pitchFamily="2" charset="-79"/>
              <a:cs typeface="Rubik" pitchFamily="2" charset="-79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87F1C2D-A743-4150-A866-B23222197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23907" y="772894"/>
            <a:ext cx="1252033" cy="125203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62800E1-0644-4428-A14D-B1E484ADCB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48477" y="2523691"/>
            <a:ext cx="1252033" cy="125203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69B9273-9A1A-4450-BC1B-4E1895153E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81673" y="4571934"/>
            <a:ext cx="1252033" cy="1252033"/>
          </a:xfrm>
          <a:prstGeom prst="rect">
            <a:avLst/>
          </a:prstGeom>
        </p:spPr>
      </p:pic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533D8F48-FB57-4A06-901D-78EDC8E9D855}"/>
              </a:ext>
            </a:extLst>
          </p:cNvPr>
          <p:cNvCxnSpPr>
            <a:stCxn id="12" idx="2"/>
            <a:endCxn id="13" idx="1"/>
          </p:cNvCxnSpPr>
          <p:nvPr/>
        </p:nvCxnSpPr>
        <p:spPr>
          <a:xfrm rot="16200000" flipH="1">
            <a:off x="5736810" y="1438040"/>
            <a:ext cx="1124781" cy="2298553"/>
          </a:xfrm>
          <a:prstGeom prst="bentConnector2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CFF34A59-26C6-49AC-9C00-0C93ABB2879C}"/>
              </a:ext>
            </a:extLst>
          </p:cNvPr>
          <p:cNvCxnSpPr>
            <a:cxnSpLocks/>
            <a:stCxn id="13" idx="2"/>
            <a:endCxn id="14" idx="1"/>
          </p:cNvCxnSpPr>
          <p:nvPr/>
        </p:nvCxnSpPr>
        <p:spPr>
          <a:xfrm rot="16200000" flipH="1">
            <a:off x="8516970" y="3333247"/>
            <a:ext cx="1422227" cy="2307179"/>
          </a:xfrm>
          <a:prstGeom prst="bentConnector2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Hexagon 17">
            <a:extLst>
              <a:ext uri="{FF2B5EF4-FFF2-40B4-BE49-F238E27FC236}">
                <a16:creationId xmlns:a16="http://schemas.microsoft.com/office/drawing/2014/main" id="{05D68300-B000-4D86-A928-E5287D274056}"/>
              </a:ext>
            </a:extLst>
          </p:cNvPr>
          <p:cNvSpPr/>
          <p:nvPr/>
        </p:nvSpPr>
        <p:spPr>
          <a:xfrm rot="16200000">
            <a:off x="4876712" y="2914179"/>
            <a:ext cx="546423" cy="471054"/>
          </a:xfrm>
          <a:prstGeom prst="hexagon">
            <a:avLst/>
          </a:prstGeom>
          <a:solidFill>
            <a:srgbClr val="DAA2B6"/>
          </a:solidFill>
          <a:ln w="19050">
            <a:solidFill>
              <a:srgbClr val="57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03A9B980-22FB-44BE-BC4E-EC852971F5D3}"/>
              </a:ext>
            </a:extLst>
          </p:cNvPr>
          <p:cNvSpPr/>
          <p:nvPr/>
        </p:nvSpPr>
        <p:spPr>
          <a:xfrm rot="16200000">
            <a:off x="7801282" y="4962422"/>
            <a:ext cx="546423" cy="471054"/>
          </a:xfrm>
          <a:prstGeom prst="hexagon">
            <a:avLst/>
          </a:prstGeom>
          <a:solidFill>
            <a:srgbClr val="DAA2B6"/>
          </a:solidFill>
          <a:ln w="19050">
            <a:solidFill>
              <a:srgbClr val="57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261609-E81F-4EA8-BA76-6332F8606BC7}"/>
              </a:ext>
            </a:extLst>
          </p:cNvPr>
          <p:cNvSpPr txBox="1"/>
          <p:nvPr/>
        </p:nvSpPr>
        <p:spPr>
          <a:xfrm>
            <a:off x="5365574" y="333760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onsolas" panose="020B0609020204030204" pitchFamily="49" charset="0"/>
              </a:rPr>
              <a:t>http://api</a:t>
            </a:r>
            <a:endParaRPr lang="en-GB" sz="2800">
              <a:solidFill>
                <a:srgbClr val="002060"/>
              </a:solidFill>
              <a:latin typeface="Consolas" panose="020B06090202040302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4D4FA9-0D98-4E52-B484-521449EA35ED}"/>
              </a:ext>
            </a:extLst>
          </p:cNvPr>
          <p:cNvSpPr txBox="1"/>
          <p:nvPr/>
        </p:nvSpPr>
        <p:spPr>
          <a:xfrm>
            <a:off x="8410624" y="5300747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2060"/>
                </a:solidFill>
                <a:latin typeface="Consolas" panose="020B0609020204030204" pitchFamily="49" charset="0"/>
              </a:defRPr>
            </a:lvl1pPr>
          </a:lstStyle>
          <a:p>
            <a:r>
              <a:rPr lang="en-US"/>
              <a:t>db:5432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7D70C42-CDD5-4224-A548-8A991AAB31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14122" y="2089821"/>
            <a:ext cx="461818" cy="461818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1AFA2552-1352-4320-A6AE-E954E8C841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86659" y="2499528"/>
            <a:ext cx="461818" cy="46181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80DDA7-D1A7-4B20-A450-8BBD8B88554D}"/>
              </a:ext>
            </a:extLst>
          </p:cNvPr>
          <p:cNvCxnSpPr/>
          <p:nvPr/>
        </p:nvCxnSpPr>
        <p:spPr>
          <a:xfrm>
            <a:off x="5874327" y="2320730"/>
            <a:ext cx="1112332" cy="266586"/>
          </a:xfrm>
          <a:prstGeom prst="straightConnector1">
            <a:avLst/>
          </a:prstGeom>
          <a:ln w="19050">
            <a:solidFill>
              <a:srgbClr val="571419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623D90F-E181-4845-BB2B-3FEAA9A7D35F}"/>
              </a:ext>
            </a:extLst>
          </p:cNvPr>
          <p:cNvSpPr txBox="1"/>
          <p:nvPr/>
        </p:nvSpPr>
        <p:spPr>
          <a:xfrm>
            <a:off x="6244225" y="1896433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onsolas" panose="020B0609020204030204" pitchFamily="49" charset="0"/>
              </a:rPr>
              <a:t>mTLS</a:t>
            </a:r>
            <a:endParaRPr lang="en-GB" sz="2800">
              <a:solidFill>
                <a:srgbClr val="00206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46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46C4DFA2-6EB8-4B5D-8F7A-8CF2E04483D3}"/>
              </a:ext>
            </a:extLst>
          </p:cNvPr>
          <p:cNvSpPr/>
          <p:nvPr/>
        </p:nvSpPr>
        <p:spPr>
          <a:xfrm>
            <a:off x="10578031" y="1390647"/>
            <a:ext cx="726426" cy="4191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69586AF-91E9-46B6-BBF8-05A1CEE887BC}"/>
              </a:ext>
            </a:extLst>
          </p:cNvPr>
          <p:cNvSpPr/>
          <p:nvPr/>
        </p:nvSpPr>
        <p:spPr>
          <a:xfrm>
            <a:off x="9157770" y="895350"/>
            <a:ext cx="990337" cy="9903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3964A9-7CD3-4B75-B57F-6C6297199717}"/>
              </a:ext>
            </a:extLst>
          </p:cNvPr>
          <p:cNvSpPr txBox="1"/>
          <p:nvPr/>
        </p:nvSpPr>
        <p:spPr>
          <a:xfrm>
            <a:off x="-115480" y="3608254"/>
            <a:ext cx="3782999" cy="2436373"/>
          </a:xfrm>
          <a:prstGeom prst="rect">
            <a:avLst/>
          </a:prstGeom>
          <a:noFill/>
        </p:spPr>
        <p:txBody>
          <a:bodyPr wrap="none" lIns="96000" rIns="96000" rtlCol="0">
            <a:spAutoFit/>
          </a:bodyPr>
          <a:lstStyle/>
          <a:p>
            <a:pPr marL="457189" indent="-287993">
              <a:lnSpc>
                <a:spcPct val="200000"/>
              </a:lnSpc>
              <a:buFont typeface="Rubik" pitchFamily="2" charset="-79"/>
              <a:buChar char="›"/>
            </a:pPr>
            <a:r>
              <a:rPr lang="en-US" sz="2667">
                <a:solidFill>
                  <a:srgbClr val="571419"/>
                </a:solidFill>
                <a:latin typeface="Rubik" pitchFamily="2" charset="-79"/>
                <a:cs typeface="Rubik" pitchFamily="2" charset="-79"/>
              </a:rPr>
              <a:t>Traffic visualization</a:t>
            </a:r>
          </a:p>
          <a:p>
            <a:pPr marL="457189" indent="-287993">
              <a:lnSpc>
                <a:spcPct val="200000"/>
              </a:lnSpc>
              <a:buFont typeface="Rubik" pitchFamily="2" charset="-79"/>
              <a:buChar char="›"/>
            </a:pPr>
            <a:r>
              <a:rPr lang="en-US" sz="2667">
                <a:solidFill>
                  <a:srgbClr val="571419"/>
                </a:solidFill>
                <a:latin typeface="Rubik" pitchFamily="2" charset="-79"/>
                <a:cs typeface="Rubik" pitchFamily="2" charset="-79"/>
              </a:rPr>
              <a:t>Distributed tracing</a:t>
            </a:r>
          </a:p>
          <a:p>
            <a:pPr marL="457189" indent="-287993">
              <a:lnSpc>
                <a:spcPct val="200000"/>
              </a:lnSpc>
              <a:buFont typeface="Rubik" pitchFamily="2" charset="-79"/>
              <a:buChar char="›"/>
            </a:pPr>
            <a:r>
              <a:rPr lang="en-US" sz="2667">
                <a:solidFill>
                  <a:srgbClr val="571419"/>
                </a:solidFill>
                <a:latin typeface="Rubik" pitchFamily="2" charset="-79"/>
                <a:cs typeface="Rubik" pitchFamily="2" charset="-79"/>
              </a:rPr>
              <a:t>Metrics &amp; logging</a:t>
            </a:r>
            <a:endParaRPr lang="en-US" sz="2667">
              <a:solidFill>
                <a:schemeClr val="accent1">
                  <a:lumMod val="20000"/>
                  <a:lumOff val="80000"/>
                </a:schemeClr>
              </a:solidFill>
              <a:latin typeface="Rubik" pitchFamily="2" charset="-79"/>
              <a:cs typeface="Rubik" pitchFamily="2" charset="-79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F067F6F-856F-4275-A37C-76D3D6EA0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23907" y="772894"/>
            <a:ext cx="1252033" cy="125203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F1D401C-5B2C-4B8C-A467-5C558D576B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48477" y="2523691"/>
            <a:ext cx="1252033" cy="125203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D755E31-740A-4123-99F7-56545781DF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81673" y="4571934"/>
            <a:ext cx="1252033" cy="1252033"/>
          </a:xfrm>
          <a:prstGeom prst="rect">
            <a:avLst/>
          </a:prstGeom>
        </p:spPr>
      </p:pic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2B08E733-5EFD-4C98-AD6F-620FFB596987}"/>
              </a:ext>
            </a:extLst>
          </p:cNvPr>
          <p:cNvCxnSpPr>
            <a:stCxn id="12" idx="2"/>
            <a:endCxn id="13" idx="1"/>
          </p:cNvCxnSpPr>
          <p:nvPr/>
        </p:nvCxnSpPr>
        <p:spPr>
          <a:xfrm rot="16200000" flipH="1">
            <a:off x="5736810" y="1438040"/>
            <a:ext cx="1124781" cy="2298553"/>
          </a:xfrm>
          <a:prstGeom prst="bentConnector2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6797AF00-28A9-4795-A81A-7EC851558CC4}"/>
              </a:ext>
            </a:extLst>
          </p:cNvPr>
          <p:cNvCxnSpPr>
            <a:cxnSpLocks/>
            <a:stCxn id="13" idx="2"/>
            <a:endCxn id="14" idx="1"/>
          </p:cNvCxnSpPr>
          <p:nvPr/>
        </p:nvCxnSpPr>
        <p:spPr>
          <a:xfrm rot="16200000" flipH="1">
            <a:off x="8516970" y="3333247"/>
            <a:ext cx="1422227" cy="2307179"/>
          </a:xfrm>
          <a:prstGeom prst="bentConnector2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Hexagon 17">
            <a:extLst>
              <a:ext uri="{FF2B5EF4-FFF2-40B4-BE49-F238E27FC236}">
                <a16:creationId xmlns:a16="http://schemas.microsoft.com/office/drawing/2014/main" id="{6473B854-D56E-4C03-82C9-3D2589BC7FEB}"/>
              </a:ext>
            </a:extLst>
          </p:cNvPr>
          <p:cNvSpPr/>
          <p:nvPr/>
        </p:nvSpPr>
        <p:spPr>
          <a:xfrm rot="16200000">
            <a:off x="4876712" y="2914179"/>
            <a:ext cx="546423" cy="471054"/>
          </a:xfrm>
          <a:prstGeom prst="hexagon">
            <a:avLst/>
          </a:prstGeom>
          <a:solidFill>
            <a:srgbClr val="DAA2B6"/>
          </a:solidFill>
          <a:ln w="19050">
            <a:solidFill>
              <a:srgbClr val="57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E46A63B5-87D7-4F15-BE67-4AA845E3CA15}"/>
              </a:ext>
            </a:extLst>
          </p:cNvPr>
          <p:cNvSpPr/>
          <p:nvPr/>
        </p:nvSpPr>
        <p:spPr>
          <a:xfrm rot="16200000">
            <a:off x="7801282" y="4962422"/>
            <a:ext cx="546423" cy="471054"/>
          </a:xfrm>
          <a:prstGeom prst="hexagon">
            <a:avLst/>
          </a:prstGeom>
          <a:solidFill>
            <a:srgbClr val="DAA2B6"/>
          </a:solidFill>
          <a:ln w="19050">
            <a:solidFill>
              <a:srgbClr val="571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5A9CAD-BD7B-4330-B846-34859FFAED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110" y="842897"/>
            <a:ext cx="1104708" cy="1095502"/>
          </a:xfrm>
          <a:prstGeom prst="rect">
            <a:avLst/>
          </a:prstGeom>
        </p:spPr>
      </p:pic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754A766C-C73F-4257-BB84-B6C10BCFABEF}"/>
              </a:ext>
            </a:extLst>
          </p:cNvPr>
          <p:cNvCxnSpPr>
            <a:cxnSpLocks/>
            <a:stCxn id="18" idx="1"/>
            <a:endCxn id="55" idx="0"/>
          </p:cNvCxnSpPr>
          <p:nvPr/>
        </p:nvCxnSpPr>
        <p:spPr>
          <a:xfrm flipV="1">
            <a:off x="5385451" y="842897"/>
            <a:ext cx="5340831" cy="2151361"/>
          </a:xfrm>
          <a:prstGeom prst="curvedConnector4">
            <a:avLst>
              <a:gd name="adj1" fmla="val 29533"/>
              <a:gd name="adj2" fmla="val 122137"/>
            </a:avLst>
          </a:prstGeom>
          <a:ln w="19050">
            <a:solidFill>
              <a:srgbClr val="57141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8AD0A7DF-31CC-41F0-9051-0A17EAE55017}"/>
              </a:ext>
            </a:extLst>
          </p:cNvPr>
          <p:cNvCxnSpPr>
            <a:cxnSpLocks/>
            <a:stCxn id="18" idx="1"/>
            <a:endCxn id="4" idx="0"/>
          </p:cNvCxnSpPr>
          <p:nvPr/>
        </p:nvCxnSpPr>
        <p:spPr>
          <a:xfrm flipV="1">
            <a:off x="5385451" y="842897"/>
            <a:ext cx="4277013" cy="2151361"/>
          </a:xfrm>
          <a:prstGeom prst="curvedConnector4">
            <a:avLst>
              <a:gd name="adj1" fmla="val 52678"/>
              <a:gd name="adj2" fmla="val 105756"/>
            </a:avLst>
          </a:prstGeom>
          <a:ln w="19050">
            <a:solidFill>
              <a:srgbClr val="57141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515D7C3-01BD-4F13-99EF-202950F939E3}"/>
              </a:ext>
            </a:extLst>
          </p:cNvPr>
          <p:cNvCxnSpPr>
            <a:cxnSpLocks/>
            <a:stCxn id="19" idx="1"/>
            <a:endCxn id="8" idx="2"/>
          </p:cNvCxnSpPr>
          <p:nvPr/>
        </p:nvCxnSpPr>
        <p:spPr>
          <a:xfrm flipV="1">
            <a:off x="8310021" y="2172114"/>
            <a:ext cx="2704886" cy="2870387"/>
          </a:xfrm>
          <a:prstGeom prst="curvedConnector2">
            <a:avLst/>
          </a:prstGeom>
          <a:ln w="19050">
            <a:solidFill>
              <a:srgbClr val="57141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70B66D97-F41E-473E-B19A-43D9F62B48FF}"/>
              </a:ext>
            </a:extLst>
          </p:cNvPr>
          <p:cNvCxnSpPr>
            <a:cxnSpLocks/>
            <a:stCxn id="19" idx="1"/>
            <a:endCxn id="4" idx="2"/>
          </p:cNvCxnSpPr>
          <p:nvPr/>
        </p:nvCxnSpPr>
        <p:spPr>
          <a:xfrm flipV="1">
            <a:off x="8310021" y="1938399"/>
            <a:ext cx="1352443" cy="3104102"/>
          </a:xfrm>
          <a:prstGeom prst="curvedConnector2">
            <a:avLst/>
          </a:prstGeom>
          <a:ln w="19050">
            <a:solidFill>
              <a:srgbClr val="57141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A208FFE-6AB6-47F4-BCC2-A5081E5B802C}"/>
              </a:ext>
            </a:extLst>
          </p:cNvPr>
          <p:cNvSpPr txBox="1"/>
          <p:nvPr/>
        </p:nvSpPr>
        <p:spPr>
          <a:xfrm>
            <a:off x="4150066" y="5842468"/>
            <a:ext cx="2674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571419"/>
                </a:solidFill>
                <a:latin typeface="Rubik ExtraBold" pitchFamily="2" charset="-79"/>
                <a:cs typeface="Rubik ExtraBold" pitchFamily="2" charset="-79"/>
              </a:rPr>
              <a:t>Observability</a:t>
            </a:r>
            <a:endParaRPr lang="en-GB" sz="2800">
              <a:solidFill>
                <a:srgbClr val="571419"/>
              </a:solidFill>
              <a:latin typeface="Rubik ExtraBold" pitchFamily="2" charset="-79"/>
              <a:cs typeface="Rubik ExtraBold" pitchFamily="2" charset="-79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C600565-FDF0-4510-838D-0E5A89F45E6B}"/>
              </a:ext>
            </a:extLst>
          </p:cNvPr>
          <p:cNvSpPr/>
          <p:nvPr/>
        </p:nvSpPr>
        <p:spPr>
          <a:xfrm>
            <a:off x="10948347" y="1298996"/>
            <a:ext cx="307192" cy="3423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CF68C14-8134-40FC-82A9-6A00773BE00C}"/>
              </a:ext>
            </a:extLst>
          </p:cNvPr>
          <p:cNvSpPr/>
          <p:nvPr/>
        </p:nvSpPr>
        <p:spPr>
          <a:xfrm>
            <a:off x="10578031" y="1373951"/>
            <a:ext cx="307192" cy="3423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EC5F2A-C5BB-4ED4-9946-B189FC3B711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25"/>
          <a:stretch/>
        </p:blipFill>
        <p:spPr>
          <a:xfrm>
            <a:off x="10388890" y="739016"/>
            <a:ext cx="1252033" cy="1433098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8EA93A4E-9962-45A2-A059-1B63BEC66C02}"/>
              </a:ext>
            </a:extLst>
          </p:cNvPr>
          <p:cNvSpPr/>
          <p:nvPr/>
        </p:nvSpPr>
        <p:spPr>
          <a:xfrm>
            <a:off x="10578031" y="842897"/>
            <a:ext cx="296502" cy="262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77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  <p:bldP spid="49" grpId="0" animBg="1"/>
      <p:bldP spid="50" grpId="0" animBg="1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663964A9-7CD3-4B75-B57F-6C6297199717}"/>
              </a:ext>
            </a:extLst>
          </p:cNvPr>
          <p:cNvSpPr txBox="1"/>
          <p:nvPr/>
        </p:nvSpPr>
        <p:spPr>
          <a:xfrm>
            <a:off x="-115480" y="3608254"/>
            <a:ext cx="3678803" cy="2436373"/>
          </a:xfrm>
          <a:prstGeom prst="rect">
            <a:avLst/>
          </a:prstGeom>
          <a:noFill/>
        </p:spPr>
        <p:txBody>
          <a:bodyPr wrap="none" lIns="96000" rIns="96000" rtlCol="0">
            <a:spAutoFit/>
          </a:bodyPr>
          <a:lstStyle/>
          <a:p>
            <a:pPr marL="457189" indent="-287993">
              <a:lnSpc>
                <a:spcPct val="200000"/>
              </a:lnSpc>
              <a:buFont typeface="Rubik" pitchFamily="2" charset="-79"/>
              <a:buChar char="›"/>
            </a:pPr>
            <a:r>
              <a:rPr lang="en-US" sz="2667">
                <a:solidFill>
                  <a:srgbClr val="571419"/>
                </a:solidFill>
                <a:latin typeface="Rubik" pitchFamily="2" charset="-79"/>
                <a:cs typeface="Rubik" pitchFamily="2" charset="-79"/>
              </a:rPr>
              <a:t>Sidecar</a:t>
            </a:r>
          </a:p>
          <a:p>
            <a:pPr marL="457189" indent="-287993">
              <a:lnSpc>
                <a:spcPct val="200000"/>
              </a:lnSpc>
              <a:buFont typeface="Rubik" pitchFamily="2" charset="-79"/>
              <a:buChar char="›"/>
            </a:pPr>
            <a:r>
              <a:rPr lang="en-US" sz="2667">
                <a:solidFill>
                  <a:srgbClr val="571419"/>
                </a:solidFill>
                <a:latin typeface="Rubik" pitchFamily="2" charset="-79"/>
                <a:cs typeface="Rubik" pitchFamily="2" charset="-79"/>
              </a:rPr>
              <a:t>Network proxy</a:t>
            </a:r>
          </a:p>
          <a:p>
            <a:pPr marL="457189" indent="-287993">
              <a:lnSpc>
                <a:spcPct val="200000"/>
              </a:lnSpc>
              <a:buFont typeface="Rubik" pitchFamily="2" charset="-79"/>
              <a:buChar char="›"/>
            </a:pPr>
            <a:r>
              <a:rPr lang="en-US" sz="2667">
                <a:solidFill>
                  <a:srgbClr val="571419"/>
                </a:solidFill>
                <a:latin typeface="Rubik" pitchFamily="2" charset="-79"/>
                <a:cs typeface="Rubik" pitchFamily="2" charset="-79"/>
              </a:rPr>
              <a:t>Rules &amp; extensions</a:t>
            </a:r>
            <a:endParaRPr lang="en-US" sz="2667">
              <a:solidFill>
                <a:schemeClr val="accent1">
                  <a:lumMod val="20000"/>
                  <a:lumOff val="80000"/>
                </a:schemeClr>
              </a:solidFill>
              <a:latin typeface="Rubik" pitchFamily="2" charset="-79"/>
              <a:cs typeface="Rubik" pitchFamily="2" charset="-79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30618AA-6AA9-4840-81C1-8A311622C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23907" y="772894"/>
            <a:ext cx="1252033" cy="125203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994E79-8B5D-4192-8E3B-02B89532A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48477" y="2523691"/>
            <a:ext cx="1252033" cy="125203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00CEC37-61C2-4C79-B272-D8D2578DEF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81673" y="4571934"/>
            <a:ext cx="1252033" cy="1252033"/>
          </a:xfrm>
          <a:prstGeom prst="rect">
            <a:avLst/>
          </a:prstGeom>
        </p:spPr>
      </p:pic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AA0C3DE6-D79F-4FF2-BE70-350235C9ED5E}"/>
              </a:ext>
            </a:extLst>
          </p:cNvPr>
          <p:cNvCxnSpPr>
            <a:cxnSpLocks/>
            <a:stCxn id="3" idx="2"/>
          </p:cNvCxnSpPr>
          <p:nvPr/>
        </p:nvCxnSpPr>
        <p:spPr>
          <a:xfrm rot="16200000" flipH="1">
            <a:off x="5514423" y="2590484"/>
            <a:ext cx="1395974" cy="2107803"/>
          </a:xfrm>
          <a:prstGeom prst="bentConnector2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906E9D4C-576F-45D1-A62B-D09421B66B8A}"/>
              </a:ext>
            </a:extLst>
          </p:cNvPr>
          <p:cNvCxnSpPr>
            <a:cxnSpLocks/>
            <a:stCxn id="12" idx="2"/>
            <a:endCxn id="9" idx="1"/>
          </p:cNvCxnSpPr>
          <p:nvPr/>
        </p:nvCxnSpPr>
        <p:spPr>
          <a:xfrm rot="16200000" flipH="1">
            <a:off x="8953208" y="3769485"/>
            <a:ext cx="549751" cy="2307180"/>
          </a:xfrm>
          <a:prstGeom prst="bentConnector2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86EE780-7719-40D4-A2FA-A314929C4CB0}"/>
              </a:ext>
            </a:extLst>
          </p:cNvPr>
          <p:cNvSpPr/>
          <p:nvPr/>
        </p:nvSpPr>
        <p:spPr>
          <a:xfrm>
            <a:off x="4350327" y="2346036"/>
            <a:ext cx="1616364" cy="6003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Consolas" panose="020B0609020204030204" pitchFamily="49" charset="0"/>
              </a:rPr>
              <a:t>proxy</a:t>
            </a:r>
            <a:endParaRPr lang="en-GB" sz="2400">
              <a:solidFill>
                <a:srgbClr val="002060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BDC375C-8326-4ED1-AFF3-9DF58BB7A634}"/>
              </a:ext>
            </a:extLst>
          </p:cNvPr>
          <p:cNvSpPr/>
          <p:nvPr/>
        </p:nvSpPr>
        <p:spPr>
          <a:xfrm>
            <a:off x="7266311" y="4042193"/>
            <a:ext cx="1616364" cy="6003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Consolas" panose="020B0609020204030204" pitchFamily="49" charset="0"/>
              </a:rPr>
              <a:t>proxy</a:t>
            </a:r>
            <a:endParaRPr lang="en-GB" sz="2400">
              <a:solidFill>
                <a:srgbClr val="00206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438C2C1-29D5-420D-9F24-DEA470F4517D}"/>
              </a:ext>
            </a:extLst>
          </p:cNvPr>
          <p:cNvSpPr/>
          <p:nvPr/>
        </p:nvSpPr>
        <p:spPr>
          <a:xfrm>
            <a:off x="4350327" y="572654"/>
            <a:ext cx="1616364" cy="2373745"/>
          </a:xfrm>
          <a:prstGeom prst="roundRect">
            <a:avLst>
              <a:gd name="adj" fmla="val 7524"/>
            </a:avLst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2BD7122-6375-4F45-8662-9BD0340F4A5C}"/>
              </a:ext>
            </a:extLst>
          </p:cNvPr>
          <p:cNvSpPr/>
          <p:nvPr/>
        </p:nvSpPr>
        <p:spPr>
          <a:xfrm>
            <a:off x="7266311" y="2346036"/>
            <a:ext cx="1616364" cy="2302164"/>
          </a:xfrm>
          <a:prstGeom prst="roundRect">
            <a:avLst>
              <a:gd name="adj" fmla="val 7524"/>
            </a:avLst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DEEA2E6-83F8-49E4-8F96-CA1B7351F043}"/>
              </a:ext>
            </a:extLst>
          </p:cNvPr>
          <p:cNvCxnSpPr>
            <a:stCxn id="5" idx="2"/>
            <a:endCxn id="15" idx="0"/>
          </p:cNvCxnSpPr>
          <p:nvPr/>
        </p:nvCxnSpPr>
        <p:spPr>
          <a:xfrm>
            <a:off x="5149924" y="2024927"/>
            <a:ext cx="8585" cy="321109"/>
          </a:xfrm>
          <a:prstGeom prst="straightConnector1">
            <a:avLst/>
          </a:prstGeom>
          <a:ln w="28575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032EC03-3D7E-40CD-857B-BC0A14EA935B}"/>
              </a:ext>
            </a:extLst>
          </p:cNvPr>
          <p:cNvCxnSpPr>
            <a:cxnSpLocks/>
            <a:stCxn id="7" idx="2"/>
            <a:endCxn id="18" idx="0"/>
          </p:cNvCxnSpPr>
          <p:nvPr/>
        </p:nvCxnSpPr>
        <p:spPr>
          <a:xfrm flipH="1">
            <a:off x="8074493" y="3775724"/>
            <a:ext cx="1" cy="266469"/>
          </a:xfrm>
          <a:prstGeom prst="straightConnector1">
            <a:avLst/>
          </a:prstGeom>
          <a:ln w="28575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EF0E7799-51B8-449B-972F-FF16552C79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30" y="4923075"/>
            <a:ext cx="1443986" cy="1419919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5896289-696C-4ACE-8F8F-32462A805FBA}"/>
              </a:ext>
            </a:extLst>
          </p:cNvPr>
          <p:cNvCxnSpPr>
            <a:cxnSpLocks/>
          </p:cNvCxnSpPr>
          <p:nvPr/>
        </p:nvCxnSpPr>
        <p:spPr>
          <a:xfrm>
            <a:off x="4641624" y="2846567"/>
            <a:ext cx="334719" cy="2146852"/>
          </a:xfrm>
          <a:prstGeom prst="line">
            <a:avLst/>
          </a:prstGeom>
          <a:ln w="19050">
            <a:solidFill>
              <a:srgbClr val="571419"/>
            </a:solidFill>
            <a:prstDash val="sys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16A342B-01F4-46A2-86A2-5A7B63E2A855}"/>
              </a:ext>
            </a:extLst>
          </p:cNvPr>
          <p:cNvCxnSpPr>
            <a:cxnSpLocks/>
          </p:cNvCxnSpPr>
          <p:nvPr/>
        </p:nvCxnSpPr>
        <p:spPr>
          <a:xfrm flipH="1">
            <a:off x="5775940" y="4482460"/>
            <a:ext cx="1594975" cy="715490"/>
          </a:xfrm>
          <a:prstGeom prst="line">
            <a:avLst/>
          </a:prstGeom>
          <a:ln w="19050">
            <a:solidFill>
              <a:srgbClr val="571419"/>
            </a:solidFill>
            <a:prstDash val="sys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3B3ED129-B046-4E2F-8103-E8D5D4396488}"/>
              </a:ext>
            </a:extLst>
          </p:cNvPr>
          <p:cNvSpPr txBox="1"/>
          <p:nvPr/>
        </p:nvSpPr>
        <p:spPr>
          <a:xfrm>
            <a:off x="9092910" y="249674"/>
            <a:ext cx="2935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571419"/>
                </a:solidFill>
                <a:latin typeface="Rubik ExtraBold" pitchFamily="2" charset="-79"/>
                <a:cs typeface="Rubik ExtraBold" pitchFamily="2" charset="-79"/>
              </a:rPr>
              <a:t>All in the proxy</a:t>
            </a:r>
            <a:endParaRPr lang="en-GB" sz="2800">
              <a:solidFill>
                <a:srgbClr val="571419"/>
              </a:solidFill>
              <a:latin typeface="Rubik ExtraBold" pitchFamily="2" charset="-79"/>
              <a:cs typeface="Rubik ExtraBol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2443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586</Words>
  <Application>Microsoft Office PowerPoint</Application>
  <PresentationFormat>Widescreen</PresentationFormat>
  <Paragraphs>133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Consolas</vt:lpstr>
      <vt:lpstr>Rubik</vt:lpstr>
      <vt:lpstr>Rubik ExtraBold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elton</dc:creator>
  <cp:lastModifiedBy>Elton Stoneman</cp:lastModifiedBy>
  <cp:revision>127</cp:revision>
  <dcterms:created xsi:type="dcterms:W3CDTF">2020-11-03T14:02:46Z</dcterms:created>
  <dcterms:modified xsi:type="dcterms:W3CDTF">2021-02-02T11:56:18Z</dcterms:modified>
</cp:coreProperties>
</file>